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5" r:id="rId3"/>
    <p:sldId id="306" r:id="rId4"/>
    <p:sldId id="257" r:id="rId5"/>
    <p:sldId id="291" r:id="rId6"/>
    <p:sldId id="258" r:id="rId7"/>
    <p:sldId id="331" r:id="rId8"/>
    <p:sldId id="330" r:id="rId9"/>
    <p:sldId id="259" r:id="rId10"/>
    <p:sldId id="260" r:id="rId11"/>
    <p:sldId id="261" r:id="rId12"/>
    <p:sldId id="262" r:id="rId13"/>
    <p:sldId id="263" r:id="rId14"/>
    <p:sldId id="284" r:id="rId15"/>
    <p:sldId id="264" r:id="rId16"/>
    <p:sldId id="266" r:id="rId17"/>
    <p:sldId id="270" r:id="rId18"/>
    <p:sldId id="286" r:id="rId19"/>
    <p:sldId id="268" r:id="rId20"/>
    <p:sldId id="288" r:id="rId21"/>
    <p:sldId id="269" r:id="rId22"/>
    <p:sldId id="271" r:id="rId23"/>
    <p:sldId id="272" r:id="rId24"/>
    <p:sldId id="273" r:id="rId25"/>
    <p:sldId id="274" r:id="rId26"/>
    <p:sldId id="332" r:id="rId27"/>
    <p:sldId id="335" r:id="rId28"/>
    <p:sldId id="336" r:id="rId29"/>
    <p:sldId id="275" r:id="rId30"/>
    <p:sldId id="290" r:id="rId31"/>
    <p:sldId id="333" r:id="rId32"/>
    <p:sldId id="334" r:id="rId33"/>
    <p:sldId id="276" r:id="rId34"/>
    <p:sldId id="292" r:id="rId35"/>
    <p:sldId id="277" r:id="rId36"/>
    <p:sldId id="278" r:id="rId37"/>
    <p:sldId id="300" r:id="rId38"/>
    <p:sldId id="301" r:id="rId39"/>
    <p:sldId id="302" r:id="rId40"/>
    <p:sldId id="303" r:id="rId41"/>
    <p:sldId id="313" r:id="rId42"/>
    <p:sldId id="314" r:id="rId43"/>
    <p:sldId id="315" r:id="rId44"/>
    <p:sldId id="318" r:id="rId45"/>
    <p:sldId id="316" r:id="rId46"/>
    <p:sldId id="317" r:id="rId47"/>
    <p:sldId id="319" r:id="rId48"/>
    <p:sldId id="320" r:id="rId49"/>
    <p:sldId id="321" r:id="rId50"/>
    <p:sldId id="322" r:id="rId51"/>
    <p:sldId id="323" r:id="rId52"/>
    <p:sldId id="324" r:id="rId53"/>
    <p:sldId id="325" r:id="rId54"/>
    <p:sldId id="326" r:id="rId55"/>
    <p:sldId id="327" r:id="rId56"/>
    <p:sldId id="328" r:id="rId57"/>
  </p:sldIdLst>
  <p:sldSz cx="9144000" cy="6858000" type="screen4x3"/>
  <p:notesSz cx="6858000" cy="9144000"/>
  <p:custShowLst>
    <p:custShow name="Narrated" id="0">
      <p:sldLst>
        <p:sld r:id="rId45"/>
        <p:sld r:id="rId46"/>
        <p:sld r:id="rId47"/>
        <p:sld r:id="rId48"/>
        <p:sld r:id="rId49"/>
        <p:sld r:id="rId50"/>
        <p:sld r:id="rId51"/>
        <p:sld r:id="rId52"/>
        <p:sld r:id="rId53"/>
        <p:sld r:id="rId54"/>
        <p:sld r:id="rId55"/>
        <p:sld r:id="rId56"/>
      </p:sldLst>
    </p:custShow>
    <p:custShow name="Video" id="1">
      <p:sldLst>
        <p:sld r:id="rId57"/>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876"/>
    <a:srgbClr val="435422"/>
    <a:srgbClr val="D6F6F5"/>
    <a:srgbClr val="BCEEED"/>
    <a:srgbClr val="C6F0EF"/>
    <a:srgbClr val="399AB5"/>
    <a:srgbClr val="31849B"/>
    <a:srgbClr val="7DD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94660"/>
  </p:normalViewPr>
  <p:slideViewPr>
    <p:cSldViewPr snapToGrid="0" snapToObjects="1">
      <p:cViewPr varScale="1">
        <p:scale>
          <a:sx n="87" d="100"/>
          <a:sy n="87" d="100"/>
        </p:scale>
        <p:origin x="-108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background.png"/>
          <p:cNvPicPr>
            <a:picLocks noChangeAspect="1"/>
          </p:cNvPicPr>
          <p:nvPr userDrawn="1"/>
        </p:nvPicPr>
        <p:blipFill>
          <a:blip r:embed="rId2"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pic>
        <p:nvPicPr>
          <p:cNvPr id="5" name="Picture 4" descr="sky.png"/>
          <p:cNvPicPr>
            <a:picLocks noChangeAspect="1"/>
          </p:cNvPicPr>
          <p:nvPr userDrawn="1"/>
        </p:nvPicPr>
        <p:blipFill>
          <a:blip r:embed="rId3" cstate="print">
            <a:duotone>
              <a:schemeClr val="accent5">
                <a:shade val="45000"/>
                <a:satMod val="135000"/>
              </a:schemeClr>
              <a:prstClr val="white"/>
            </a:duotone>
            <a:lum bright="-22000" contrast="35000"/>
          </a:blip>
          <a:stretch>
            <a:fillRect/>
          </a:stretch>
        </p:blipFill>
        <p:spPr>
          <a:xfrm>
            <a:off x="-1060069" y="3264131"/>
            <a:ext cx="8761633" cy="4712513"/>
          </a:xfrm>
          <a:prstGeom prst="rect">
            <a:avLst/>
          </a:prstGeom>
        </p:spPr>
      </p:pic>
      <p:pic>
        <p:nvPicPr>
          <p:cNvPr id="6" name="Picture 5" descr="swoosh.png"/>
          <p:cNvPicPr>
            <a:picLocks noChangeAspect="1"/>
          </p:cNvPicPr>
          <p:nvPr userDrawn="1"/>
        </p:nvPicPr>
        <p:blipFill>
          <a:blip r:embed="rId4" cstate="print">
            <a:duotone>
              <a:schemeClr val="bg2">
                <a:shade val="45000"/>
                <a:satMod val="135000"/>
              </a:schemeClr>
              <a:prstClr val="white"/>
            </a:duotone>
          </a:blip>
          <a:stretch>
            <a:fillRect/>
          </a:stretch>
        </p:blipFill>
        <p:spPr>
          <a:xfrm>
            <a:off x="706" y="1323065"/>
            <a:ext cx="9144000" cy="5746025"/>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B2BF9C91-D8FC-4C24-9511-139F1E59A6F1}" type="datetimeFigureOut">
              <a:rPr lang="en-US"/>
              <a:pPr>
                <a:defRPr/>
              </a:pPr>
              <a:t>2/15/2014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C0C38C-A892-4181-BF7C-CD1C9BADE281}" type="slidenum">
              <a:rPr lang="en-US"/>
              <a:pPr>
                <a:defRPr/>
              </a:pPr>
              <a:t>‹#›</a:t>
            </a:fld>
            <a:endParaRPr lang="en-US"/>
          </a:p>
        </p:txBody>
      </p:sp>
    </p:spTree>
    <p:extLst>
      <p:ext uri="{BB962C8B-B14F-4D97-AF65-F5344CB8AC3E}">
        <p14:creationId xmlns:p14="http://schemas.microsoft.com/office/powerpoint/2010/main" val="567485519"/>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0CAB8D-2E55-4BDC-A0E2-1C8FD18C2D19}" type="datetimeFigureOut">
              <a:rPr lang="en-US"/>
              <a:pPr>
                <a:defRPr/>
              </a:pPr>
              <a:t>2/15/2014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44F83E-68EE-4A82-BFD5-C47F7CABAF17}" type="slidenum">
              <a:rPr lang="en-US"/>
              <a:pPr>
                <a:defRPr/>
              </a:pPr>
              <a:t>‹#›</a:t>
            </a:fld>
            <a:endParaRPr lang="en-US"/>
          </a:p>
        </p:txBody>
      </p:sp>
    </p:spTree>
    <p:extLst>
      <p:ext uri="{BB962C8B-B14F-4D97-AF65-F5344CB8AC3E}">
        <p14:creationId xmlns:p14="http://schemas.microsoft.com/office/powerpoint/2010/main" val="374211602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F5B03F-6E29-42A0-A904-1B1877184B1C}" type="datetimeFigureOut">
              <a:rPr lang="en-US"/>
              <a:pPr>
                <a:defRPr/>
              </a:pPr>
              <a:t>2/15/2014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53A4B5-D9BC-41C6-99DA-4BAE9D3FB152}" type="slidenum">
              <a:rPr lang="en-US"/>
              <a:pPr>
                <a:defRPr/>
              </a:pPr>
              <a:t>‹#›</a:t>
            </a:fld>
            <a:endParaRPr lang="en-US"/>
          </a:p>
        </p:txBody>
      </p:sp>
    </p:spTree>
    <p:extLst>
      <p:ext uri="{BB962C8B-B14F-4D97-AF65-F5344CB8AC3E}">
        <p14:creationId xmlns:p14="http://schemas.microsoft.com/office/powerpoint/2010/main" val="3312015443"/>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lstStyle>
            <a:lvl1pPr>
              <a:defRPr sz="3600"/>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A0AB6E0-9C83-46EC-AF93-0077F5396AEA}" type="datetimeFigureOut">
              <a:rPr lang="en-US"/>
              <a:pPr>
                <a:defRPr/>
              </a:pPr>
              <a:t>2/14/2014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0FCAE7-EDE2-418D-96ED-818CE860F038}" type="slidenum">
              <a:rPr lang="en-US"/>
              <a:pPr>
                <a:defRPr/>
              </a:pPr>
              <a:t>‹#›</a:t>
            </a:fld>
            <a:endParaRPr lang="en-US"/>
          </a:p>
        </p:txBody>
      </p:sp>
    </p:spTree>
    <p:extLst>
      <p:ext uri="{BB962C8B-B14F-4D97-AF65-F5344CB8AC3E}">
        <p14:creationId xmlns:p14="http://schemas.microsoft.com/office/powerpoint/2010/main" val="4147512315"/>
      </p:ext>
    </p:extLst>
  </p:cSld>
  <p:clrMapOvr>
    <a:masterClrMapping/>
  </p:clrMapOvr>
  <p:transition spd="slow">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descr="sky.png"/>
          <p:cNvPicPr>
            <a:picLocks noChangeAspect="1"/>
          </p:cNvPicPr>
          <p:nvPr userDrawn="1"/>
        </p:nvPicPr>
        <p:blipFill>
          <a:blip r:embed="rId2" cstate="print">
            <a:duotone>
              <a:schemeClr val="accent5">
                <a:shade val="45000"/>
                <a:satMod val="135000"/>
              </a:schemeClr>
              <a:prstClr val="white"/>
            </a:duotone>
            <a:lum bright="-22000" contrast="35000"/>
          </a:blip>
          <a:stretch>
            <a:fillRect/>
          </a:stretch>
        </p:blipFill>
        <p:spPr>
          <a:xfrm>
            <a:off x="-1122699" y="5088231"/>
            <a:ext cx="9277143" cy="233582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Tx/>
              <a:buBlip>
                <a:blip r:embed="rId3"/>
              </a:buBlip>
              <a:defRPr sz="3600"/>
            </a:lvl1pPr>
            <a:lvl2pPr>
              <a:buFontTx/>
              <a:buBlip>
                <a:blip r:embed="rId4"/>
              </a:buBlip>
              <a:defRPr sz="3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FD4D9C7-29B9-4C60-86FD-04EBFEFC0FA6}" type="datetimeFigureOut">
              <a:rPr lang="en-US"/>
              <a:pPr>
                <a:defRPr/>
              </a:pPr>
              <a:t>2/15/2014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965BC-2D78-43F2-9A7A-8C4B11457EB1}" type="slidenum">
              <a:rPr lang="en-US"/>
              <a:pPr>
                <a:defRPr/>
              </a:pPr>
              <a:t>‹#›</a:t>
            </a:fld>
            <a:endParaRPr lang="en-US"/>
          </a:p>
        </p:txBody>
      </p:sp>
    </p:spTree>
    <p:extLst>
      <p:ext uri="{BB962C8B-B14F-4D97-AF65-F5344CB8AC3E}">
        <p14:creationId xmlns:p14="http://schemas.microsoft.com/office/powerpoint/2010/main" val="2097732104"/>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BC541D-168F-4152-BB49-FC09C03457F4}" type="datetimeFigureOut">
              <a:rPr lang="en-US"/>
              <a:pPr>
                <a:defRPr/>
              </a:pPr>
              <a:t>2/15/2014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76A7B9-05EC-4199-AFFA-FB8F69618708}" type="slidenum">
              <a:rPr lang="en-US"/>
              <a:pPr>
                <a:defRPr/>
              </a:pPr>
              <a:t>‹#›</a:t>
            </a:fld>
            <a:endParaRPr lang="en-US"/>
          </a:p>
        </p:txBody>
      </p:sp>
    </p:spTree>
    <p:extLst>
      <p:ext uri="{BB962C8B-B14F-4D97-AF65-F5344CB8AC3E}">
        <p14:creationId xmlns:p14="http://schemas.microsoft.com/office/powerpoint/2010/main" val="2885276992"/>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DBB887D-422E-4E55-A0C6-7DDD540F6558}" type="datetimeFigureOut">
              <a:rPr lang="en-US"/>
              <a:pPr>
                <a:defRPr/>
              </a:pPr>
              <a:t>2/15/2014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DCDE9F-F097-4667-BCAF-7F441921D48C}" type="slidenum">
              <a:rPr lang="en-US"/>
              <a:pPr>
                <a:defRPr/>
              </a:pPr>
              <a:t>‹#›</a:t>
            </a:fld>
            <a:endParaRPr lang="en-US"/>
          </a:p>
        </p:txBody>
      </p:sp>
    </p:spTree>
    <p:extLst>
      <p:ext uri="{BB962C8B-B14F-4D97-AF65-F5344CB8AC3E}">
        <p14:creationId xmlns:p14="http://schemas.microsoft.com/office/powerpoint/2010/main" val="352697359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5605B7-47EA-4AAE-92E4-36EAEF1F2299}" type="datetimeFigureOut">
              <a:rPr lang="en-US"/>
              <a:pPr>
                <a:defRPr/>
              </a:pPr>
              <a:t>2/15/2014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4B5D20-B5E5-4A3B-9B29-A2896588E01D}" type="slidenum">
              <a:rPr lang="en-US"/>
              <a:pPr>
                <a:defRPr/>
              </a:pPr>
              <a:t>‹#›</a:t>
            </a:fld>
            <a:endParaRPr lang="en-US"/>
          </a:p>
        </p:txBody>
      </p:sp>
    </p:spTree>
    <p:extLst>
      <p:ext uri="{BB962C8B-B14F-4D97-AF65-F5344CB8AC3E}">
        <p14:creationId xmlns:p14="http://schemas.microsoft.com/office/powerpoint/2010/main" val="61875064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0732AE8-47B4-4DF1-BAA8-F8AAAC199D11}" type="datetimeFigureOut">
              <a:rPr lang="en-US"/>
              <a:pPr>
                <a:defRPr/>
              </a:pPr>
              <a:t>2/15/2014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A3DB42-4EFA-4CA2-A82E-E34B5D83BD20}" type="slidenum">
              <a:rPr lang="en-US"/>
              <a:pPr>
                <a:defRPr/>
              </a:pPr>
              <a:t>‹#›</a:t>
            </a:fld>
            <a:endParaRPr lang="en-US"/>
          </a:p>
        </p:txBody>
      </p:sp>
    </p:spTree>
    <p:extLst>
      <p:ext uri="{BB962C8B-B14F-4D97-AF65-F5344CB8AC3E}">
        <p14:creationId xmlns:p14="http://schemas.microsoft.com/office/powerpoint/2010/main" val="387916449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D22E91-9561-4A68-AF1D-D23B734A7B42}" type="datetimeFigureOut">
              <a:rPr lang="en-US"/>
              <a:pPr>
                <a:defRPr/>
              </a:pPr>
              <a:t>2/15/2014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75F007-9B44-4DDA-8D85-C45C755BC9C9}" type="slidenum">
              <a:rPr lang="en-US"/>
              <a:pPr>
                <a:defRPr/>
              </a:pPr>
              <a:t>‹#›</a:t>
            </a:fld>
            <a:endParaRPr lang="en-US"/>
          </a:p>
        </p:txBody>
      </p:sp>
    </p:spTree>
    <p:extLst>
      <p:ext uri="{BB962C8B-B14F-4D97-AF65-F5344CB8AC3E}">
        <p14:creationId xmlns:p14="http://schemas.microsoft.com/office/powerpoint/2010/main" val="115168870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50E2D3-DD1A-4EFE-98A2-96C068F6C498}" type="datetimeFigureOut">
              <a:rPr lang="en-US"/>
              <a:pPr>
                <a:defRPr/>
              </a:pPr>
              <a:t>2/15/2014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F6C5F1-D52F-4A2B-A7FF-BA6C74BCAE4E}" type="slidenum">
              <a:rPr lang="en-US"/>
              <a:pPr>
                <a:defRPr/>
              </a:pPr>
              <a:t>‹#›</a:t>
            </a:fld>
            <a:endParaRPr lang="en-US"/>
          </a:p>
        </p:txBody>
      </p:sp>
    </p:spTree>
    <p:extLst>
      <p:ext uri="{BB962C8B-B14F-4D97-AF65-F5344CB8AC3E}">
        <p14:creationId xmlns:p14="http://schemas.microsoft.com/office/powerpoint/2010/main" val="2235975085"/>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86FB0E-5C63-4251-893C-76FE996A76F4}" type="datetimeFigureOut">
              <a:rPr lang="en-US"/>
              <a:pPr>
                <a:defRPr/>
              </a:pPr>
              <a:t>2/15/2014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3F54A4-E620-4DA3-842F-4D306E8554A2}" type="slidenum">
              <a:rPr lang="en-US"/>
              <a:pPr>
                <a:defRPr/>
              </a:pPr>
              <a:t>‹#›</a:t>
            </a:fld>
            <a:endParaRPr lang="en-US"/>
          </a:p>
        </p:txBody>
      </p:sp>
    </p:spTree>
    <p:extLst>
      <p:ext uri="{BB962C8B-B14F-4D97-AF65-F5344CB8AC3E}">
        <p14:creationId xmlns:p14="http://schemas.microsoft.com/office/powerpoint/2010/main" val="162498109"/>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0EC6034-8062-4B4D-AB3E-17C6A6B4091A}" type="datetimeFigureOut">
              <a:rPr lang="en-US"/>
              <a:pPr>
                <a:defRPr/>
              </a:pPr>
              <a:t>2/15/2014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4F8DB94-4A31-4171-8682-C2A853132AF8}" type="slidenum">
              <a:rPr lang="en-US"/>
              <a:pPr>
                <a:defRPr/>
              </a:pPr>
              <a:t>‹#›</a:t>
            </a:fld>
            <a:endParaRPr lang="en-US"/>
          </a:p>
        </p:txBody>
      </p:sp>
      <p:pic>
        <p:nvPicPr>
          <p:cNvPr id="7" name="Picture 6" descr="background.png"/>
          <p:cNvPicPr>
            <a:picLocks noChangeAspect="1"/>
          </p:cNvPicPr>
          <p:nvPr/>
        </p:nvPicPr>
        <p:blipFill>
          <a:blip r:embed="rId14"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20" r:id="rId12"/>
  </p:sldLayoutIdLst>
  <p:transition>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2.w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2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31.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4.gif"/></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9.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0.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1.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2.wav"/><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ideo" Target="file:///W:\Primary%20Lessons\Primary%206%20-%20Old%20Testament\Primary%206%20-%20Lesson%2007\p6-7%202010-06-05-enoch-1000k-eng.mp4" TargetMode="External"/><Relationship Id="rId4" Type="http://schemas.openxmlformats.org/officeDocument/2006/relationships/hyperlink" Target="p6-7%202010-06-05-enoch-1000k-eng.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62386"/>
            <a:ext cx="8436429" cy="1375872"/>
          </a:xfrm>
          <a:ln>
            <a:miter lim="800000"/>
            <a:headEnd/>
            <a:tailEnd/>
          </a:ln>
          <a:extLst/>
        </p:spPr>
        <p:txBody>
          <a:bodyPr rtlCol="0" anchor="t">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eaLnBrk="1" fontAlgn="auto" hangingPunct="1">
              <a:spcAft>
                <a:spcPts val="0"/>
              </a:spcAft>
              <a:defRPr/>
            </a:pPr>
            <a:r>
              <a:rPr lang="en-US" sz="4800" b="1" cap="all" dirty="0" smtClean="0">
                <a:ln w="0">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D1BF65"/>
                </a:solidFill>
                <a:effectLst>
                  <a:reflection blurRad="12700" stA="50000" endPos="50000" dist="5000" dir="5400000" sy="-100000" rotWithShape="0"/>
                </a:effectLst>
                <a:latin typeface="Arial Black" pitchFamily="34" charset="0"/>
              </a:rPr>
              <a:t>Lesson 7: Enoch </a:t>
            </a:r>
            <a:r>
              <a:rPr lang="en-US" sz="4800" b="1" cap="all" dirty="0" smtClean="0">
                <a:ln w="0">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D1BF65"/>
                </a:solidFill>
                <a:effectLst>
                  <a:reflection blurRad="12700" stA="50000" endPos="50000" dist="5000" dir="5400000" sy="-100000" rotWithShape="0"/>
                </a:effectLst>
                <a:latin typeface="Arial Black" pitchFamily="34" charset="0"/>
              </a:rPr>
              <a:t>and a </a:t>
            </a:r>
            <a:r>
              <a:rPr lang="en-US" sz="4800" b="1" cap="all" dirty="0" err="1" smtClean="0">
                <a:ln w="0">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D1BF65"/>
                </a:solidFill>
                <a:effectLst>
                  <a:reflection blurRad="12700" stA="50000" endPos="50000" dist="5000" dir="5400000" sy="-100000" rotWithShape="0"/>
                </a:effectLst>
                <a:latin typeface="Arial Black" pitchFamily="34" charset="0"/>
              </a:rPr>
              <a:t>zion</a:t>
            </a:r>
            <a:r>
              <a:rPr lang="en-US" sz="4800" b="1" cap="all" dirty="0" smtClean="0">
                <a:ln w="0">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D1BF65"/>
                </a:solidFill>
                <a:effectLst>
                  <a:reflection blurRad="12700" stA="50000" endPos="50000" dist="5000" dir="5400000" sy="-100000" rotWithShape="0"/>
                </a:effectLst>
                <a:latin typeface="Arial Black" pitchFamily="34" charset="0"/>
              </a:rPr>
              <a:t> people</a:t>
            </a:r>
            <a:endParaRPr lang="en-US" sz="4800" b="1" cap="all" dirty="0">
              <a:ln w="0">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D1BF65"/>
              </a:solidFill>
              <a:effectLst>
                <a:reflection blurRad="12700" stA="50000" endPos="50000" dist="5000" dir="5400000" sy="-100000" rotWithShape="0"/>
              </a:effectLst>
              <a:latin typeface="Arial Black" pitchFamily="34" charset="0"/>
            </a:endParaRPr>
          </a:p>
        </p:txBody>
      </p:sp>
      <p:sp>
        <p:nvSpPr>
          <p:cNvPr id="5" name="Subtitle 4"/>
          <p:cNvSpPr>
            <a:spLocks noGrp="1"/>
          </p:cNvSpPr>
          <p:nvPr>
            <p:ph type="subTitle" idx="1"/>
          </p:nvPr>
        </p:nvSpPr>
        <p:spPr>
          <a:xfrm>
            <a:off x="6991350" y="6381750"/>
            <a:ext cx="2152650" cy="476250"/>
          </a:xfrm>
        </p:spPr>
        <p:txBody>
          <a:bodyPr rtlCol="0">
            <a:normAutofit fontScale="70000" lnSpcReduction="20000"/>
          </a:bodyPr>
          <a:lstStyle/>
          <a:p>
            <a:pPr eaLnBrk="1" fontAlgn="auto" hangingPunct="1">
              <a:spcAft>
                <a:spcPts val="0"/>
              </a:spcAft>
              <a:buFont typeface="Arial" pitchFamily="34" charset="0"/>
              <a:buNone/>
              <a:defRPr/>
            </a:pPr>
            <a:r>
              <a:rPr lang="en-US" sz="2200" dirty="0" smtClean="0"/>
              <a:t>Lesson 7: </a:t>
            </a:r>
            <a:r>
              <a:rPr lang="en-US" sz="2200" i="1" dirty="0" smtClean="0"/>
              <a:t>Primary 6. Old Testament, </a:t>
            </a:r>
            <a:r>
              <a:rPr lang="en-US" sz="2200" dirty="0" smtClean="0"/>
              <a:t>(1996),27</a:t>
            </a:r>
          </a:p>
          <a:p>
            <a:pPr eaLnBrk="1" fontAlgn="auto" hangingPunct="1">
              <a:spcAft>
                <a:spcPts val="0"/>
              </a:spcAft>
              <a:buFont typeface="Arial" pitchFamily="34" charset="0"/>
              <a:buNone/>
              <a:defRPr/>
            </a:pPr>
            <a:endParaRPr lang="en-US" dirty="0"/>
          </a:p>
        </p:txBody>
      </p:sp>
      <p:pic>
        <p:nvPicPr>
          <p:cNvPr id="6" name="Picture 2" descr="Image"/>
          <p:cNvPicPr>
            <a:picLocks noChangeAspect="1" noChangeArrowheads="1"/>
          </p:cNvPicPr>
          <p:nvPr/>
        </p:nvPicPr>
        <p:blipFill>
          <a:blip r:embed="rId2" cstate="print"/>
          <a:srcRect/>
          <a:stretch>
            <a:fillRect/>
          </a:stretch>
        </p:blipFill>
        <p:spPr bwMode="auto">
          <a:xfrm>
            <a:off x="373965" y="185057"/>
            <a:ext cx="8421695" cy="5188215"/>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05"/>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 calcmode="lin" valueType="num">
                                      <p:cBhvr>
                                        <p:cTn id="9" dur="1000" fill="hold"/>
                                        <p:tgtEl>
                                          <p:spTgt spid="6"/>
                                        </p:tgtEl>
                                        <p:attrNameLst>
                                          <p:attrName>ppt_x</p:attrName>
                                        </p:attrNameLst>
                                      </p:cBhvr>
                                      <p:tavLst>
                                        <p:tav tm="0">
                                          <p:val>
                                            <p:strVal val="#ppt_x-.2"/>
                                          </p:val>
                                        </p:tav>
                                        <p:tav tm="100000">
                                          <p:val>
                                            <p:strVal val="#ppt_x"/>
                                          </p:val>
                                        </p:tav>
                                      </p:tavLst>
                                    </p:anim>
                                    <p:anim calcmode="lin" valueType="num">
                                      <p:cBhvr>
                                        <p:cTn id="10" dur="1000" fill="hold"/>
                                        <p:tgtEl>
                                          <p:spTgt spid="6"/>
                                        </p:tgtEl>
                                        <p:attrNameLst>
                                          <p:attrName>ppt_y</p:attrName>
                                        </p:attrNameLst>
                                      </p:cBhvr>
                                      <p:tavLst>
                                        <p:tav tm="0">
                                          <p:val>
                                            <p:strVal val="#ppt_y"/>
                                          </p:val>
                                        </p:tav>
                                        <p:tav tm="100000">
                                          <p:val>
                                            <p:strVal val="#ppt_y"/>
                                          </p:val>
                                        </p:tav>
                                      </p:tavLst>
                                    </p:anim>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2" descr="Image"/>
          <p:cNvPicPr>
            <a:picLocks noChangeAspect="1" noChangeArrowheads="1"/>
          </p:cNvPicPr>
          <p:nvPr/>
        </p:nvPicPr>
        <p:blipFill>
          <a:blip r:embed="rId2" cstate="print">
            <a:lum bright="16000"/>
          </a:blip>
          <a:srcRect/>
          <a:stretch>
            <a:fillRect/>
          </a:stretch>
        </p:blipFill>
        <p:spPr bwMode="auto">
          <a:xfrm>
            <a:off x="4865914" y="1236929"/>
            <a:ext cx="4139072" cy="3726957"/>
          </a:xfrm>
          <a:prstGeom prst="rect">
            <a:avLst/>
          </a:prstGeom>
          <a:ln>
            <a:noFill/>
          </a:ln>
          <a:effectLst>
            <a:softEdge rad="112500"/>
          </a:effectLst>
        </p:spPr>
      </p:pic>
      <p:sp>
        <p:nvSpPr>
          <p:cNvPr id="4" name="Content Placeholder 2"/>
          <p:cNvSpPr txBox="1">
            <a:spLocks/>
          </p:cNvSpPr>
          <p:nvPr/>
        </p:nvSpPr>
        <p:spPr bwMode="auto">
          <a:xfrm>
            <a:off x="-1" y="762000"/>
            <a:ext cx="4865915" cy="6096000"/>
          </a:xfrm>
          <a:prstGeom prst="rect">
            <a:avLst/>
          </a:prstGeom>
          <a:noFill/>
          <a:ln w="9525">
            <a:noFill/>
            <a:miter lim="800000"/>
            <a:headEnd/>
            <a:tailEnd/>
          </a:ln>
        </p:spPr>
        <p:txBody>
          <a:bodyPr/>
          <a:lstStyle/>
          <a:p>
            <a:pPr marL="342900" indent="-342900">
              <a:spcBef>
                <a:spcPct val="20000"/>
              </a:spcBef>
              <a:buBlip>
                <a:blip r:embed="rId3"/>
              </a:buBlip>
              <a:defRPr/>
            </a:pPr>
            <a:r>
              <a:rPr lang="en-US" sz="4000" dirty="0">
                <a:latin typeface="+mn-lt"/>
              </a:rPr>
              <a:t>Enoch taught, helped convert, and baptized many people, who became so righteous that they lived in a “City of Holiness, even Zion</a:t>
            </a:r>
            <a:r>
              <a:rPr lang="en-US" sz="4000" dirty="0" smtClean="0">
                <a:latin typeface="+mn-lt"/>
              </a:rPr>
              <a:t>.” (</a:t>
            </a:r>
            <a:r>
              <a:rPr lang="en-US" altLang="en-US" sz="4000" dirty="0"/>
              <a:t>Moses </a:t>
            </a:r>
            <a:r>
              <a:rPr lang="en-US" altLang="en-US" sz="4000" dirty="0" smtClean="0"/>
              <a:t>7:19</a:t>
            </a:r>
            <a:r>
              <a:rPr lang="en-US" sz="4000" dirty="0" smtClean="0">
                <a:latin typeface="+mn-lt"/>
              </a:rPr>
              <a:t>)</a:t>
            </a:r>
            <a:endParaRPr lang="en-US" sz="4000" dirty="0">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nodeType="afterGroup">
                            <p:stCondLst>
                              <p:cond delay="3000"/>
                            </p:stCondLst>
                            <p:childTnLst>
                              <p:par>
                                <p:cTn id="9" presetID="2" presetClass="entr" presetSubtype="4"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1000" fill="hold"/>
                                        <p:tgtEl>
                                          <p:spTgt spid="8196"/>
                                        </p:tgtEl>
                                        <p:attrNameLst>
                                          <p:attrName>ppt_x</p:attrName>
                                        </p:attrNameLst>
                                      </p:cBhvr>
                                      <p:tavLst>
                                        <p:tav tm="0">
                                          <p:val>
                                            <p:strVal val="#ppt_x"/>
                                          </p:val>
                                        </p:tav>
                                        <p:tav tm="100000">
                                          <p:val>
                                            <p:strVal val="#ppt_x"/>
                                          </p:val>
                                        </p:tav>
                                      </p:tavLst>
                                    </p:anim>
                                    <p:anim calcmode="lin" valueType="num">
                                      <p:cBhvr additive="base">
                                        <p:cTn id="12"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093029" y="228600"/>
            <a:ext cx="4822371" cy="6291943"/>
          </a:xfrm>
        </p:spPr>
        <p:txBody>
          <a:bodyPr anchor="ctr"/>
          <a:lstStyle/>
          <a:p>
            <a:pPr eaLnBrk="1" hangingPunct="1">
              <a:buFontTx/>
              <a:buBlip>
                <a:blip r:embed="rId2"/>
              </a:buBlip>
            </a:pPr>
            <a:r>
              <a:rPr lang="en-US" altLang="en-US" dirty="0" smtClean="0"/>
              <a:t>This holy city was “taken up into heaven” and will return at the time of the Millennium. </a:t>
            </a:r>
          </a:p>
          <a:p>
            <a:pPr eaLnBrk="1" hangingPunct="1">
              <a:buFontTx/>
              <a:buBlip>
                <a:blip r:embed="rId2"/>
              </a:buBlip>
            </a:pPr>
            <a:r>
              <a:rPr lang="en-US" altLang="en-US" dirty="0" smtClean="0"/>
              <a:t>When it returns it will join with the earthly Zion, which is the New Jerusalem</a:t>
            </a:r>
            <a:r>
              <a:rPr lang="en-US" altLang="en-US" dirty="0" smtClean="0"/>
              <a:t>.</a:t>
            </a:r>
            <a:endParaRPr lang="en-US" altLang="en-US" dirty="0" smtClean="0"/>
          </a:p>
        </p:txBody>
      </p:sp>
      <p:pic>
        <p:nvPicPr>
          <p:cNvPr id="9220" name="Picture 2" descr="Image"/>
          <p:cNvPicPr>
            <a:picLocks noChangeAspect="1" noChangeArrowheads="1"/>
          </p:cNvPicPr>
          <p:nvPr/>
        </p:nvPicPr>
        <p:blipFill>
          <a:blip r:embed="rId3" cstate="print"/>
          <a:srcRect/>
          <a:stretch>
            <a:fillRect/>
          </a:stretch>
        </p:blipFill>
        <p:spPr bwMode="auto">
          <a:xfrm>
            <a:off x="255163" y="653143"/>
            <a:ext cx="3938861" cy="510540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0" fill="hold"/>
                                        <p:tgtEl>
                                          <p:spTgt spid="9220"/>
                                        </p:tgtEl>
                                        <p:attrNameLst>
                                          <p:attrName>ppt_x</p:attrName>
                                        </p:attrNameLst>
                                      </p:cBhvr>
                                      <p:tavLst>
                                        <p:tav tm="0">
                                          <p:val>
                                            <p:strVal val="#ppt_x"/>
                                          </p:val>
                                        </p:tav>
                                        <p:tav tm="100000">
                                          <p:val>
                                            <p:strVal val="#ppt_x"/>
                                          </p:val>
                                        </p:tav>
                                      </p:tavLst>
                                    </p:anim>
                                    <p:anim calcmode="lin" valueType="num">
                                      <p:cBhvr>
                                        <p:cTn id="8" dur="5000" fill="hold"/>
                                        <p:tgtEl>
                                          <p:spTgt spid="9220"/>
                                        </p:tgtEl>
                                        <p:attrNameLst>
                                          <p:attrName>ppt_y</p:attrName>
                                        </p:attrNameLst>
                                      </p:cBhvr>
                                      <p:tavLst>
                                        <p:tav tm="0">
                                          <p:val>
                                            <p:strVal val="#ppt_y+1"/>
                                          </p:val>
                                        </p:tav>
                                        <p:tav tm="100000">
                                          <p:val>
                                            <p:strVal val="#ppt_y-1"/>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2">
                                            <p:txEl>
                                              <p:pRg st="0" end="0"/>
                                            </p:txEl>
                                          </p:spTgt>
                                        </p:tgtEl>
                                        <p:attrNameLst>
                                          <p:attrName>style.visibility</p:attrName>
                                        </p:attrNameLst>
                                      </p:cBhvr>
                                      <p:to>
                                        <p:strVal val="visible"/>
                                      </p:to>
                                    </p:set>
                                    <p:anim calcmode="lin" valueType="num">
                                      <p:cBhvr additive="base">
                                        <p:cTn id="11" dur="1000" fill="hold"/>
                                        <p:tgtEl>
                                          <p:spTgt spid="1024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02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42">
                                            <p:txEl>
                                              <p:pRg st="1" end="1"/>
                                            </p:txEl>
                                          </p:spTgt>
                                        </p:tgtEl>
                                        <p:attrNameLst>
                                          <p:attrName>style.visibility</p:attrName>
                                        </p:attrNameLst>
                                      </p:cBhvr>
                                      <p:to>
                                        <p:strVal val="visible"/>
                                      </p:to>
                                    </p:set>
                                    <p:anim calcmode="lin" valueType="num">
                                      <p:cBhvr additive="base">
                                        <p:cTn id="17" dur="1000" fill="hold"/>
                                        <p:tgtEl>
                                          <p:spTgt spid="10242">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024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266700" y="247650"/>
            <a:ext cx="4566557" cy="4572000"/>
          </a:xfrm>
        </p:spPr>
        <p:txBody>
          <a:bodyPr/>
          <a:lstStyle/>
          <a:p>
            <a:pPr eaLnBrk="1" hangingPunct="1">
              <a:buFontTx/>
              <a:buBlip>
                <a:blip r:embed="rId2"/>
              </a:buBlip>
              <a:defRPr/>
            </a:pPr>
            <a:r>
              <a:rPr lang="en-US" sz="4000" dirty="0" smtClean="0">
                <a:solidFill>
                  <a:schemeClr val="accent5">
                    <a:lumMod val="50000"/>
                  </a:schemeClr>
                </a:solidFill>
              </a:rPr>
              <a:t>How did Enoch receive his calling</a:t>
            </a:r>
            <a:r>
              <a:rPr lang="en-US" sz="4000" dirty="0" smtClean="0">
                <a:solidFill>
                  <a:schemeClr val="accent5">
                    <a:lumMod val="50000"/>
                  </a:schemeClr>
                </a:solidFill>
              </a:rPr>
              <a:t>? </a:t>
            </a:r>
            <a:r>
              <a:rPr lang="en-US" dirty="0" smtClean="0">
                <a:solidFill>
                  <a:schemeClr val="accent5">
                    <a:lumMod val="50000"/>
                  </a:schemeClr>
                </a:solidFill>
              </a:rPr>
              <a:t>(Moses </a:t>
            </a:r>
            <a:r>
              <a:rPr lang="en-US" dirty="0" smtClean="0">
                <a:solidFill>
                  <a:schemeClr val="accent5">
                    <a:lumMod val="50000"/>
                  </a:schemeClr>
                </a:solidFill>
              </a:rPr>
              <a:t>6:26–27, </a:t>
            </a:r>
            <a:r>
              <a:rPr lang="en-US" dirty="0" smtClean="0">
                <a:solidFill>
                  <a:schemeClr val="accent5">
                    <a:lumMod val="50000"/>
                  </a:schemeClr>
                </a:solidFill>
              </a:rPr>
              <a:t>42)</a:t>
            </a:r>
          </a:p>
          <a:p>
            <a:pPr eaLnBrk="1" hangingPunct="1">
              <a:buFontTx/>
              <a:buBlip>
                <a:blip r:embed="rId2"/>
              </a:buBlip>
              <a:defRPr/>
            </a:pPr>
            <a:r>
              <a:rPr lang="en-US" sz="4000" dirty="0" smtClean="0">
                <a:solidFill>
                  <a:schemeClr val="accent5">
                    <a:lumMod val="50000"/>
                  </a:schemeClr>
                </a:solidFill>
              </a:rPr>
              <a:t>What </a:t>
            </a:r>
            <a:r>
              <a:rPr lang="en-US" sz="4000" dirty="0" smtClean="0">
                <a:solidFill>
                  <a:schemeClr val="accent5">
                    <a:lumMod val="50000"/>
                  </a:schemeClr>
                </a:solidFill>
              </a:rPr>
              <a:t>was Enoch called to do?</a:t>
            </a:r>
          </a:p>
        </p:txBody>
      </p:sp>
      <p:pic>
        <p:nvPicPr>
          <p:cNvPr id="10244" name="Picture 2" descr="Image"/>
          <p:cNvPicPr>
            <a:picLocks noChangeAspect="1" noChangeArrowheads="1"/>
          </p:cNvPicPr>
          <p:nvPr/>
        </p:nvPicPr>
        <p:blipFill>
          <a:blip r:embed="rId3" cstate="print">
            <a:lum bright="10000"/>
          </a:blip>
          <a:srcRect/>
          <a:stretch>
            <a:fillRect/>
          </a:stretch>
        </p:blipFill>
        <p:spPr bwMode="auto">
          <a:xfrm>
            <a:off x="4833257" y="279118"/>
            <a:ext cx="4005942" cy="3607082"/>
          </a:xfrm>
          <a:prstGeom prst="rect">
            <a:avLst/>
          </a:prstGeom>
          <a:ln>
            <a:noFill/>
          </a:ln>
          <a:effectLst>
            <a:softEdge rad="112500"/>
          </a:effectLst>
        </p:spPr>
      </p:pic>
      <p:sp>
        <p:nvSpPr>
          <p:cNvPr id="5" name="Content Placeholder 2"/>
          <p:cNvSpPr txBox="1">
            <a:spLocks/>
          </p:cNvSpPr>
          <p:nvPr/>
        </p:nvSpPr>
        <p:spPr bwMode="auto">
          <a:xfrm>
            <a:off x="266700" y="4343400"/>
            <a:ext cx="8572500" cy="2514600"/>
          </a:xfrm>
          <a:prstGeom prst="rect">
            <a:avLst/>
          </a:prstGeom>
          <a:noFill/>
          <a:ln w="9525">
            <a:noFill/>
            <a:miter lim="800000"/>
            <a:headEnd/>
            <a:tailEnd/>
          </a:ln>
        </p:spPr>
        <p:txBody>
          <a:bodyPr/>
          <a:lstStyle/>
          <a:p>
            <a:pPr marL="342900" indent="-342900">
              <a:spcBef>
                <a:spcPct val="20000"/>
              </a:spcBef>
              <a:buFontTx/>
              <a:buBlip>
                <a:blip r:embed="rId2"/>
              </a:buBlip>
              <a:defRPr/>
            </a:pPr>
            <a:r>
              <a:rPr lang="en-US" sz="4000" dirty="0">
                <a:solidFill>
                  <a:schemeClr val="accent5">
                    <a:lumMod val="50000"/>
                  </a:schemeClr>
                </a:solidFill>
                <a:latin typeface="+mn-lt"/>
              </a:rPr>
              <a:t>How were most of the people living at the time Enoch received his call? </a:t>
            </a:r>
            <a:r>
              <a:rPr lang="en-US" sz="4000" dirty="0" smtClean="0">
                <a:solidFill>
                  <a:schemeClr val="accent5">
                    <a:lumMod val="50000"/>
                  </a:schemeClr>
                </a:solidFill>
                <a:latin typeface="+mn-lt"/>
              </a:rPr>
              <a:t>(Moses 6:27–29)</a:t>
            </a:r>
            <a:endParaRPr lang="en-US" sz="4000" dirty="0">
              <a:solidFill>
                <a:schemeClr val="accent5">
                  <a:lumMod val="50000"/>
                </a:schemeClr>
              </a:solidFill>
              <a:latin typeface="+mn-lt"/>
            </a:endParaRPr>
          </a:p>
          <a:p>
            <a:pPr marL="342900" indent="-342900">
              <a:spcBef>
                <a:spcPct val="20000"/>
              </a:spcBef>
              <a:buFontTx/>
              <a:buBlip>
                <a:blip r:embed="rId2"/>
              </a:buBlip>
              <a:defRPr/>
            </a:pPr>
            <a:endParaRPr lang="en-US" sz="3600" dirty="0">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p:cTn id="7" dur="1000" fill="hold"/>
                                        <p:tgtEl>
                                          <p:spTgt spid="1024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2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p:cTn id="13" dur="1000" fill="hold"/>
                                        <p:tgtEl>
                                          <p:spTgt spid="1024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2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childTnLst>
                                </p:cTn>
                              </p:par>
                            </p:childTnLst>
                          </p:cTn>
                        </p:par>
                        <p:par>
                          <p:cTn id="21" fill="hold" nodeType="afterGroup">
                            <p:stCondLst>
                              <p:cond delay="1000"/>
                            </p:stCondLst>
                            <p:childTnLst>
                              <p:par>
                                <p:cTn id="22" presetID="52" presetClass="entr" presetSubtype="0" fill="hold" nodeType="afterEffect">
                                  <p:stCondLst>
                                    <p:cond delay="0"/>
                                  </p:stCondLst>
                                  <p:childTnLst>
                                    <p:set>
                                      <p:cBhvr>
                                        <p:cTn id="23" dur="1" fill="hold">
                                          <p:stCondLst>
                                            <p:cond delay="0"/>
                                          </p:stCondLst>
                                        </p:cTn>
                                        <p:tgtEl>
                                          <p:spTgt spid="10244"/>
                                        </p:tgtEl>
                                        <p:attrNameLst>
                                          <p:attrName>style.visibility</p:attrName>
                                        </p:attrNameLst>
                                      </p:cBhvr>
                                      <p:to>
                                        <p:strVal val="visible"/>
                                      </p:to>
                                    </p:set>
                                    <p:animScale>
                                      <p:cBhvr>
                                        <p:cTn id="24" dur="1000" decel="50000" fill="hold">
                                          <p:stCondLst>
                                            <p:cond delay="0"/>
                                          </p:stCondLst>
                                        </p:cTn>
                                        <p:tgtEl>
                                          <p:spTgt spid="102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244"/>
                                        </p:tgtEl>
                                        <p:attrNameLst>
                                          <p:attrName>ppt_x</p:attrName>
                                          <p:attrName>ppt_y</p:attrName>
                                        </p:attrNameLst>
                                      </p:cBhvr>
                                    </p:animMotion>
                                    <p:animEffect transition="in" filter="fade">
                                      <p:cBhvr>
                                        <p:cTn id="26"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P spid="5"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5018314" y="304800"/>
            <a:ext cx="3878036" cy="4972050"/>
          </a:xfrm>
        </p:spPr>
        <p:txBody>
          <a:bodyPr/>
          <a:lstStyle/>
          <a:p>
            <a:pPr eaLnBrk="1" hangingPunct="1">
              <a:buFontTx/>
              <a:buBlip>
                <a:blip r:embed="rId2"/>
              </a:buBlip>
              <a:defRPr/>
            </a:pPr>
            <a:r>
              <a:rPr lang="en-US" sz="4000" dirty="0" smtClean="0">
                <a:solidFill>
                  <a:schemeClr val="accent5">
                    <a:lumMod val="50000"/>
                  </a:schemeClr>
                </a:solidFill>
              </a:rPr>
              <a:t>Why did Enoch feel his calling was too difficult for him? </a:t>
            </a:r>
            <a:r>
              <a:rPr lang="en-US" sz="4000" dirty="0" smtClean="0">
                <a:solidFill>
                  <a:schemeClr val="accent5">
                    <a:lumMod val="50000"/>
                  </a:schemeClr>
                </a:solidFill>
              </a:rPr>
              <a:t> (Moses 6:31)</a:t>
            </a:r>
            <a:endParaRPr lang="en-US" sz="4000" dirty="0" smtClean="0">
              <a:solidFill>
                <a:schemeClr val="accent5">
                  <a:lumMod val="50000"/>
                </a:schemeClr>
              </a:solidFill>
            </a:endParaRPr>
          </a:p>
        </p:txBody>
      </p:sp>
      <p:pic>
        <p:nvPicPr>
          <p:cNvPr id="3" name="Picture 2" descr="Image"/>
          <p:cNvPicPr>
            <a:picLocks noChangeAspect="1" noChangeArrowheads="1"/>
          </p:cNvPicPr>
          <p:nvPr/>
        </p:nvPicPr>
        <p:blipFill>
          <a:blip r:embed="rId3" cstate="print"/>
          <a:srcRect/>
          <a:stretch>
            <a:fillRect/>
          </a:stretch>
        </p:blipFill>
        <p:spPr bwMode="auto">
          <a:xfrm>
            <a:off x="511980" y="381000"/>
            <a:ext cx="4506334" cy="4057651"/>
          </a:xfrm>
          <a:prstGeom prst="rect">
            <a:avLst/>
          </a:prstGeom>
          <a:ln>
            <a:noFill/>
          </a:ln>
          <a:effectLst>
            <a:softEdge rad="112500"/>
          </a:effectLst>
        </p:spPr>
      </p:pic>
      <p:sp>
        <p:nvSpPr>
          <p:cNvPr id="4" name="Content Placeholder 2"/>
          <p:cNvSpPr txBox="1">
            <a:spLocks/>
          </p:cNvSpPr>
          <p:nvPr/>
        </p:nvSpPr>
        <p:spPr bwMode="auto">
          <a:xfrm>
            <a:off x="266700" y="4724400"/>
            <a:ext cx="8629650" cy="1581150"/>
          </a:xfrm>
          <a:prstGeom prst="rect">
            <a:avLst/>
          </a:prstGeom>
          <a:noFill/>
          <a:ln w="9525">
            <a:noFill/>
            <a:miter lim="800000"/>
            <a:headEnd/>
            <a:tailEnd/>
          </a:ln>
        </p:spPr>
        <p:txBody>
          <a:bodyPr/>
          <a:lstStyle/>
          <a:p>
            <a:pPr marL="342900" indent="-342900">
              <a:spcBef>
                <a:spcPct val="20000"/>
              </a:spcBef>
              <a:buFontTx/>
              <a:buBlip>
                <a:blip r:embed="rId2"/>
              </a:buBlip>
              <a:defRPr/>
            </a:pPr>
            <a:r>
              <a:rPr lang="en-US" sz="4000" dirty="0">
                <a:solidFill>
                  <a:srgbClr val="175F5D"/>
                </a:solidFill>
                <a:latin typeface="+mn-lt"/>
              </a:rPr>
              <a:t>What specifically did the Lord tell Enoch to do before he would be blessed? </a:t>
            </a:r>
            <a:r>
              <a:rPr lang="en-US" sz="4000" dirty="0" smtClean="0">
                <a:solidFill>
                  <a:srgbClr val="175F5D"/>
                </a:solidFill>
                <a:latin typeface="+mn-lt"/>
              </a:rPr>
              <a:t>(Moses 6:32)</a:t>
            </a:r>
            <a:endParaRPr lang="en-US" sz="4000" dirty="0">
              <a:solidFill>
                <a:srgbClr val="175F5D"/>
              </a:solidFill>
              <a:latin typeface="+mn-lt"/>
            </a:endParaRPr>
          </a:p>
          <a:p>
            <a:pPr marL="342900" indent="-342900">
              <a:spcBef>
                <a:spcPct val="20000"/>
              </a:spcBef>
              <a:buFontTx/>
              <a:buBlip>
                <a:blip r:embed="rId2"/>
              </a:buBlip>
              <a:defRPr/>
            </a:pPr>
            <a:endParaRPr lang="en-US" sz="3600" dirty="0">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Scale>
                                      <p:cBhvr>
                                        <p:cTn id="7" dur="1000" decel="50000" fill="hold">
                                          <p:stCondLst>
                                            <p:cond delay="0"/>
                                          </p:stCondLst>
                                        </p:cTn>
                                        <p:tgtEl>
                                          <p:spTgt spid="1126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266">
                                            <p:txEl>
                                              <p:pRg st="0" end="0"/>
                                            </p:txEl>
                                          </p:spTgt>
                                        </p:tgtEl>
                                        <p:attrNameLst>
                                          <p:attrName>ppt_x</p:attrName>
                                          <p:attrName>ppt_y</p:attrName>
                                        </p:attrNameLst>
                                      </p:cBhvr>
                                    </p:animMotion>
                                    <p:animEffect transition="in" filter="fade">
                                      <p:cBhvr>
                                        <p:cTn id="9" dur="1000"/>
                                        <p:tgtEl>
                                          <p:spTgt spid="1126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255814" y="319315"/>
            <a:ext cx="4011386" cy="2706687"/>
          </a:xfrm>
        </p:spPr>
        <p:txBody>
          <a:bodyPr/>
          <a:lstStyle/>
          <a:p>
            <a:pPr eaLnBrk="1" hangingPunct="1">
              <a:buFontTx/>
              <a:buBlip>
                <a:blip r:embed="rId2"/>
              </a:buBlip>
            </a:pPr>
            <a:r>
              <a:rPr lang="en-US" altLang="en-US" sz="4000" dirty="0" smtClean="0">
                <a:solidFill>
                  <a:srgbClr val="196563"/>
                </a:solidFill>
              </a:rPr>
              <a:t>What </a:t>
            </a:r>
            <a:r>
              <a:rPr lang="en-US" altLang="en-US" sz="4000" dirty="0" smtClean="0">
                <a:solidFill>
                  <a:srgbClr val="196563"/>
                </a:solidFill>
              </a:rPr>
              <a:t>did the Lord tell Enoch to say</a:t>
            </a:r>
            <a:r>
              <a:rPr lang="en-US" altLang="en-US" sz="4000" dirty="0" smtClean="0">
                <a:solidFill>
                  <a:srgbClr val="196563"/>
                </a:solidFill>
              </a:rPr>
              <a:t>?     (Moses 6:33)</a:t>
            </a:r>
            <a:endParaRPr lang="en-US" altLang="en-US" sz="4000" dirty="0" smtClean="0">
              <a:solidFill>
                <a:srgbClr val="196563"/>
              </a:solidFill>
            </a:endParaRPr>
          </a:p>
        </p:txBody>
      </p:sp>
      <p:sp>
        <p:nvSpPr>
          <p:cNvPr id="4" name="Content Placeholder 2"/>
          <p:cNvSpPr txBox="1">
            <a:spLocks/>
          </p:cNvSpPr>
          <p:nvPr/>
        </p:nvSpPr>
        <p:spPr bwMode="auto">
          <a:xfrm>
            <a:off x="342900" y="4133850"/>
            <a:ext cx="8534400" cy="2476500"/>
          </a:xfrm>
          <a:prstGeom prst="rect">
            <a:avLst/>
          </a:prstGeom>
          <a:noFill/>
          <a:ln w="9525">
            <a:noFill/>
            <a:miter lim="800000"/>
            <a:headEnd/>
            <a:tailEnd/>
          </a:ln>
        </p:spPr>
        <p:txBody>
          <a:bodyPr/>
          <a:lstStyle/>
          <a:p>
            <a:pPr marL="342900" indent="-342900">
              <a:spcBef>
                <a:spcPct val="20000"/>
              </a:spcBef>
              <a:buFontTx/>
              <a:buBlip>
                <a:blip r:embed="rId2"/>
              </a:buBlip>
              <a:defRPr/>
            </a:pPr>
            <a:r>
              <a:rPr lang="en-US" sz="4000" dirty="0">
                <a:solidFill>
                  <a:srgbClr val="196563"/>
                </a:solidFill>
                <a:latin typeface="+mn-lt"/>
              </a:rPr>
              <a:t>How were the Lord’s promises in Moses 6:34 fulfilled? </a:t>
            </a:r>
            <a:r>
              <a:rPr lang="en-US" sz="4000" dirty="0" smtClean="0">
                <a:solidFill>
                  <a:srgbClr val="196563"/>
                </a:solidFill>
                <a:latin typeface="+mn-lt"/>
              </a:rPr>
              <a:t>(Moses 7:13)</a:t>
            </a:r>
            <a:endParaRPr lang="en-US" sz="4000" dirty="0">
              <a:solidFill>
                <a:srgbClr val="196563"/>
              </a:solidFill>
              <a:latin typeface="+mn-lt"/>
            </a:endParaRPr>
          </a:p>
          <a:p>
            <a:pPr marL="342900" indent="-342900">
              <a:spcBef>
                <a:spcPct val="20000"/>
              </a:spcBef>
              <a:buFontTx/>
              <a:buBlip>
                <a:blip r:embed="rId2"/>
              </a:buBlip>
              <a:defRPr/>
            </a:pPr>
            <a:endParaRPr lang="en-US" sz="3600" dirty="0">
              <a:latin typeface="+mn-lt"/>
            </a:endParaRPr>
          </a:p>
        </p:txBody>
      </p:sp>
      <p:pic>
        <p:nvPicPr>
          <p:cNvPr id="5" name="Picture 2" descr="Image"/>
          <p:cNvPicPr>
            <a:picLocks noChangeAspect="1" noChangeArrowheads="1"/>
          </p:cNvPicPr>
          <p:nvPr/>
        </p:nvPicPr>
        <p:blipFill>
          <a:blip r:embed="rId3" cstate="print">
            <a:lum bright="15000"/>
          </a:blip>
          <a:srcRect/>
          <a:stretch>
            <a:fillRect/>
          </a:stretch>
        </p:blipFill>
        <p:spPr bwMode="auto">
          <a:xfrm>
            <a:off x="4126643" y="272779"/>
            <a:ext cx="4288014" cy="3861071"/>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p:cTn id="7" dur="1000" fill="hold"/>
                                        <p:tgtEl>
                                          <p:spTgt spid="1331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4">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0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2609850" y="1790700"/>
            <a:ext cx="6534150" cy="4819650"/>
          </a:xfrm>
        </p:spPr>
        <p:txBody>
          <a:bodyPr/>
          <a:lstStyle/>
          <a:p>
            <a:pPr eaLnBrk="1" hangingPunct="1">
              <a:buFontTx/>
              <a:buBlip>
                <a:blip r:embed="rId2"/>
              </a:buBlip>
              <a:defRPr/>
            </a:pPr>
            <a:r>
              <a:rPr lang="en-US" sz="4400" dirty="0" smtClean="0">
                <a:solidFill>
                  <a:srgbClr val="59D5D2"/>
                </a:solidFill>
                <a:effectLst>
                  <a:outerShdw blurRad="38100" dist="38100" dir="2700000" algn="tl">
                    <a:srgbClr val="000000">
                      <a:alpha val="43137"/>
                    </a:srgbClr>
                  </a:outerShdw>
                </a:effectLst>
              </a:rPr>
              <a:t>Think of a time when you struggled or had a problem that was difficult. </a:t>
            </a:r>
          </a:p>
          <a:p>
            <a:pPr eaLnBrk="1" hangingPunct="1">
              <a:buFontTx/>
              <a:buBlip>
                <a:blip r:embed="rId2"/>
              </a:buBlip>
              <a:defRPr/>
            </a:pPr>
            <a:r>
              <a:rPr lang="en-US" sz="4400" dirty="0" smtClean="0">
                <a:solidFill>
                  <a:srgbClr val="59D5D2"/>
                </a:solidFill>
                <a:effectLst>
                  <a:outerShdw blurRad="38100" dist="38100" dir="2700000" algn="tl">
                    <a:srgbClr val="000000">
                      <a:alpha val="43137"/>
                    </a:srgbClr>
                  </a:outerShdw>
                </a:effectLst>
              </a:rPr>
              <a:t>What can you learn from Enoch’s example in dealing with challenges? </a:t>
            </a:r>
          </a:p>
          <a:p>
            <a:pPr eaLnBrk="1" hangingPunct="1">
              <a:buFontTx/>
              <a:buBlip>
                <a:blip r:embed="rId2"/>
              </a:buBlip>
              <a:defRPr/>
            </a:pPr>
            <a:endParaRPr lang="en-US" dirty="0" smtClean="0"/>
          </a:p>
        </p:txBody>
      </p:sp>
      <p:pic>
        <p:nvPicPr>
          <p:cNvPr id="14339" name="Picture 5" descr="http://downloads.sugardoodle.net/sdclipart/2007/09/sa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 y="3230563"/>
            <a:ext cx="20701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1000" fill="hold"/>
                                        <p:tgtEl>
                                          <p:spTgt spid="13315">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13315">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13315">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13315">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13315">
                                            <p:txEl>
                                              <p:pRg st="0" end="0"/>
                                            </p:txEl>
                                          </p:spTgt>
                                        </p:tgtEl>
                                      </p:cBhvr>
                                    </p:animEffect>
                                  </p:childTnLst>
                                </p:cTn>
                              </p:par>
                            </p:childTnLst>
                          </p:cTn>
                        </p:par>
                        <p:par>
                          <p:cTn id="12" fill="hold" nodeType="afterGroup">
                            <p:stCondLst>
                              <p:cond delay="1000"/>
                            </p:stCondLst>
                            <p:childTnLst>
                              <p:par>
                                <p:cTn id="13" presetID="26" presetClass="entr" presetSubtype="0" fill="hold" nodeType="afterEffect">
                                  <p:stCondLst>
                                    <p:cond delay="0"/>
                                  </p:stCondLst>
                                  <p:childTnLst>
                                    <p:set>
                                      <p:cBhvr>
                                        <p:cTn id="14" dur="1" fill="hold">
                                          <p:stCondLst>
                                            <p:cond delay="0"/>
                                          </p:stCondLst>
                                        </p:cTn>
                                        <p:tgtEl>
                                          <p:spTgt spid="14339"/>
                                        </p:tgtEl>
                                        <p:attrNameLst>
                                          <p:attrName>style.visibility</p:attrName>
                                        </p:attrNameLst>
                                      </p:cBhvr>
                                      <p:to>
                                        <p:strVal val="visible"/>
                                      </p:to>
                                    </p:set>
                                    <p:animEffect transition="in" filter="wipe(down)">
                                      <p:cBhvr>
                                        <p:cTn id="15" dur="580">
                                          <p:stCondLst>
                                            <p:cond delay="0"/>
                                          </p:stCondLst>
                                        </p:cTn>
                                        <p:tgtEl>
                                          <p:spTgt spid="14339"/>
                                        </p:tgtEl>
                                      </p:cBhvr>
                                    </p:animEffect>
                                    <p:anim calcmode="lin" valueType="num">
                                      <p:cBhvr>
                                        <p:cTn id="16" dur="1822" tmFilter="0,0; 0.14,0.36; 0.43,0.73; 0.71,0.91; 1.0,1.0">
                                          <p:stCondLst>
                                            <p:cond delay="0"/>
                                          </p:stCondLst>
                                        </p:cTn>
                                        <p:tgtEl>
                                          <p:spTgt spid="1433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33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33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33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339"/>
                                        </p:tgtEl>
                                        <p:attrNameLst>
                                          <p:attrName>ppt_y</p:attrName>
                                        </p:attrNameLst>
                                      </p:cBhvr>
                                      <p:tavLst>
                                        <p:tav tm="0" fmla="#ppt_y-sin(pi*$)/81">
                                          <p:val>
                                            <p:fltVal val="0"/>
                                          </p:val>
                                        </p:tav>
                                        <p:tav tm="100000">
                                          <p:val>
                                            <p:fltVal val="1"/>
                                          </p:val>
                                        </p:tav>
                                      </p:tavLst>
                                    </p:anim>
                                    <p:animScale>
                                      <p:cBhvr>
                                        <p:cTn id="21" dur="26">
                                          <p:stCondLst>
                                            <p:cond delay="650"/>
                                          </p:stCondLst>
                                        </p:cTn>
                                        <p:tgtEl>
                                          <p:spTgt spid="14339"/>
                                        </p:tgtEl>
                                      </p:cBhvr>
                                      <p:to x="100000" y="60000"/>
                                    </p:animScale>
                                    <p:animScale>
                                      <p:cBhvr>
                                        <p:cTn id="22" dur="166" decel="50000">
                                          <p:stCondLst>
                                            <p:cond delay="676"/>
                                          </p:stCondLst>
                                        </p:cTn>
                                        <p:tgtEl>
                                          <p:spTgt spid="14339"/>
                                        </p:tgtEl>
                                      </p:cBhvr>
                                      <p:to x="100000" y="100000"/>
                                    </p:animScale>
                                    <p:animScale>
                                      <p:cBhvr>
                                        <p:cTn id="23" dur="26">
                                          <p:stCondLst>
                                            <p:cond delay="1312"/>
                                          </p:stCondLst>
                                        </p:cTn>
                                        <p:tgtEl>
                                          <p:spTgt spid="14339"/>
                                        </p:tgtEl>
                                      </p:cBhvr>
                                      <p:to x="100000" y="80000"/>
                                    </p:animScale>
                                    <p:animScale>
                                      <p:cBhvr>
                                        <p:cTn id="24" dur="166" decel="50000">
                                          <p:stCondLst>
                                            <p:cond delay="1338"/>
                                          </p:stCondLst>
                                        </p:cTn>
                                        <p:tgtEl>
                                          <p:spTgt spid="14339"/>
                                        </p:tgtEl>
                                      </p:cBhvr>
                                      <p:to x="100000" y="100000"/>
                                    </p:animScale>
                                    <p:animScale>
                                      <p:cBhvr>
                                        <p:cTn id="25" dur="26">
                                          <p:stCondLst>
                                            <p:cond delay="1642"/>
                                          </p:stCondLst>
                                        </p:cTn>
                                        <p:tgtEl>
                                          <p:spTgt spid="14339"/>
                                        </p:tgtEl>
                                      </p:cBhvr>
                                      <p:to x="100000" y="90000"/>
                                    </p:animScale>
                                    <p:animScale>
                                      <p:cBhvr>
                                        <p:cTn id="26" dur="166" decel="50000">
                                          <p:stCondLst>
                                            <p:cond delay="1668"/>
                                          </p:stCondLst>
                                        </p:cTn>
                                        <p:tgtEl>
                                          <p:spTgt spid="14339"/>
                                        </p:tgtEl>
                                      </p:cBhvr>
                                      <p:to x="100000" y="100000"/>
                                    </p:animScale>
                                    <p:animScale>
                                      <p:cBhvr>
                                        <p:cTn id="27" dur="26">
                                          <p:stCondLst>
                                            <p:cond delay="1808"/>
                                          </p:stCondLst>
                                        </p:cTn>
                                        <p:tgtEl>
                                          <p:spTgt spid="14339"/>
                                        </p:tgtEl>
                                      </p:cBhvr>
                                      <p:to x="100000" y="95000"/>
                                    </p:animScale>
                                    <p:animScale>
                                      <p:cBhvr>
                                        <p:cTn id="28" dur="166" decel="50000">
                                          <p:stCondLst>
                                            <p:cond delay="1834"/>
                                          </p:stCondLst>
                                        </p:cTn>
                                        <p:tgtEl>
                                          <p:spTgt spid="14339"/>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3315">
                                            <p:txEl>
                                              <p:pRg st="1" end="1"/>
                                            </p:txEl>
                                          </p:spTgt>
                                        </p:tgtEl>
                                        <p:attrNameLst>
                                          <p:attrName>style.visibility</p:attrName>
                                        </p:attrNameLst>
                                      </p:cBhvr>
                                      <p:to>
                                        <p:strVal val="visible"/>
                                      </p:to>
                                    </p:set>
                                    <p:anim calcmode="lin" valueType="num">
                                      <p:cBhvr>
                                        <p:cTn id="33" dur="1000" fill="hold"/>
                                        <p:tgtEl>
                                          <p:spTgt spid="13315">
                                            <p:txEl>
                                              <p:pRg st="1" end="1"/>
                                            </p:txEl>
                                          </p:spTgt>
                                        </p:tgtEl>
                                        <p:attrNameLst>
                                          <p:attrName>ppt_w</p:attrName>
                                        </p:attrNameLst>
                                      </p:cBhvr>
                                      <p:tavLst>
                                        <p:tav tm="0">
                                          <p:val>
                                            <p:strVal val="#ppt_w*0.05"/>
                                          </p:val>
                                        </p:tav>
                                        <p:tav tm="100000">
                                          <p:val>
                                            <p:strVal val="#ppt_w"/>
                                          </p:val>
                                        </p:tav>
                                      </p:tavLst>
                                    </p:anim>
                                    <p:anim calcmode="lin" valueType="num">
                                      <p:cBhvr>
                                        <p:cTn id="34" dur="1000" fill="hold"/>
                                        <p:tgtEl>
                                          <p:spTgt spid="13315">
                                            <p:txEl>
                                              <p:pRg st="1" end="1"/>
                                            </p:txEl>
                                          </p:spTgt>
                                        </p:tgtEl>
                                        <p:attrNameLst>
                                          <p:attrName>ppt_h</p:attrName>
                                        </p:attrNameLst>
                                      </p:cBhvr>
                                      <p:tavLst>
                                        <p:tav tm="0">
                                          <p:val>
                                            <p:strVal val="#ppt_h"/>
                                          </p:val>
                                        </p:tav>
                                        <p:tav tm="100000">
                                          <p:val>
                                            <p:strVal val="#ppt_h"/>
                                          </p:val>
                                        </p:tav>
                                      </p:tavLst>
                                    </p:anim>
                                    <p:anim calcmode="lin" valueType="num">
                                      <p:cBhvr>
                                        <p:cTn id="35" dur="1000" fill="hold"/>
                                        <p:tgtEl>
                                          <p:spTgt spid="13315">
                                            <p:txEl>
                                              <p:pRg st="1" end="1"/>
                                            </p:txEl>
                                          </p:spTgt>
                                        </p:tgtEl>
                                        <p:attrNameLst>
                                          <p:attrName>ppt_x</p:attrName>
                                        </p:attrNameLst>
                                      </p:cBhvr>
                                      <p:tavLst>
                                        <p:tav tm="0">
                                          <p:val>
                                            <p:strVal val="#ppt_x-.2"/>
                                          </p:val>
                                        </p:tav>
                                        <p:tav tm="100000">
                                          <p:val>
                                            <p:strVal val="#ppt_x"/>
                                          </p:val>
                                        </p:tav>
                                      </p:tavLst>
                                    </p:anim>
                                    <p:anim calcmode="lin" valueType="num">
                                      <p:cBhvr>
                                        <p:cTn id="36" dur="1000" fill="hold"/>
                                        <p:tgtEl>
                                          <p:spTgt spid="13315">
                                            <p:txEl>
                                              <p:pRg st="1" end="1"/>
                                            </p:txEl>
                                          </p:spTgt>
                                        </p:tgtEl>
                                        <p:attrNameLst>
                                          <p:attrName>ppt_y</p:attrName>
                                        </p:attrNameLst>
                                      </p:cBhvr>
                                      <p:tavLst>
                                        <p:tav tm="0">
                                          <p:val>
                                            <p:strVal val="#ppt_y"/>
                                          </p:val>
                                        </p:tav>
                                        <p:tav tm="100000">
                                          <p:val>
                                            <p:strVal val="#ppt_y"/>
                                          </p:val>
                                        </p:tav>
                                      </p:tavLst>
                                    </p:anim>
                                    <p:animEffect transition="in" filter="fade">
                                      <p:cBhvr>
                                        <p:cTn id="37" dur="1000"/>
                                        <p:tgtEl>
                                          <p:spTgt spid="13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713514" y="2990850"/>
            <a:ext cx="4201886" cy="2865664"/>
          </a:xfrm>
        </p:spPr>
        <p:txBody>
          <a:bodyPr/>
          <a:lstStyle/>
          <a:p>
            <a:pPr eaLnBrk="1" hangingPunct="1">
              <a:buFontTx/>
              <a:buBlip>
                <a:blip r:embed="rId2"/>
              </a:buBlip>
              <a:defRPr/>
            </a:pPr>
            <a:r>
              <a:rPr lang="en-US" sz="4000" dirty="0" smtClean="0">
                <a:solidFill>
                  <a:schemeClr val="accent5">
                    <a:lumMod val="50000"/>
                  </a:schemeClr>
                </a:solidFill>
              </a:rPr>
              <a:t>What did Enoch learn about the people of the world? </a:t>
            </a:r>
            <a:r>
              <a:rPr lang="en-US" sz="4000" dirty="0" smtClean="0">
                <a:solidFill>
                  <a:schemeClr val="accent5">
                    <a:lumMod val="50000"/>
                  </a:schemeClr>
                </a:solidFill>
              </a:rPr>
              <a:t>        (Moses 7:41)</a:t>
            </a:r>
            <a:endParaRPr lang="en-US" sz="4000" dirty="0" smtClean="0">
              <a:solidFill>
                <a:schemeClr val="accent5">
                  <a:lumMod val="50000"/>
                </a:schemeClr>
              </a:solidFill>
            </a:endParaRPr>
          </a:p>
        </p:txBody>
      </p:sp>
      <p:pic>
        <p:nvPicPr>
          <p:cNvPr id="15365" name="Picture 4" descr="Image"/>
          <p:cNvPicPr>
            <a:picLocks noChangeAspect="1" noChangeArrowheads="1"/>
          </p:cNvPicPr>
          <p:nvPr/>
        </p:nvPicPr>
        <p:blipFill>
          <a:blip r:embed="rId3" cstate="print">
            <a:lum bright="15000"/>
          </a:blip>
          <a:stretch>
            <a:fillRect/>
          </a:stretch>
        </p:blipFill>
        <p:spPr bwMode="auto">
          <a:xfrm>
            <a:off x="215979" y="2395070"/>
            <a:ext cx="4497535" cy="4071044"/>
          </a:xfrm>
          <a:prstGeom prst="rect">
            <a:avLst/>
          </a:prstGeom>
          <a:ln>
            <a:noFill/>
          </a:ln>
          <a:effectLst>
            <a:softEdge rad="112500"/>
          </a:effectLst>
        </p:spPr>
      </p:pic>
      <p:sp>
        <p:nvSpPr>
          <p:cNvPr id="6" name="Content Placeholder 2"/>
          <p:cNvSpPr txBox="1">
            <a:spLocks/>
          </p:cNvSpPr>
          <p:nvPr/>
        </p:nvSpPr>
        <p:spPr bwMode="auto">
          <a:xfrm>
            <a:off x="568325" y="990600"/>
            <a:ext cx="8575675" cy="2000250"/>
          </a:xfrm>
          <a:prstGeom prst="rect">
            <a:avLst/>
          </a:prstGeom>
          <a:noFill/>
          <a:ln w="9525">
            <a:noFill/>
            <a:miter lim="800000"/>
            <a:headEnd/>
            <a:tailEnd/>
          </a:ln>
        </p:spPr>
        <p:txBody>
          <a:bodyPr/>
          <a:lstStyle/>
          <a:p>
            <a:pPr marL="342900" indent="-342900">
              <a:spcBef>
                <a:spcPct val="20000"/>
              </a:spcBef>
              <a:buFontTx/>
              <a:buBlip>
                <a:blip r:embed="rId2"/>
              </a:buBlip>
              <a:defRPr/>
            </a:pPr>
            <a:r>
              <a:rPr lang="en-US" sz="4000" dirty="0">
                <a:solidFill>
                  <a:schemeClr val="accent5">
                    <a:lumMod val="50000"/>
                  </a:schemeClr>
                </a:solidFill>
                <a:latin typeface="+mn-lt"/>
              </a:rPr>
              <a:t>What can we learn about the Lord from Enoch’s visions</a:t>
            </a:r>
            <a:r>
              <a:rPr lang="en-US" sz="4000" dirty="0" smtClean="0">
                <a:solidFill>
                  <a:schemeClr val="accent5">
                    <a:lumMod val="50000"/>
                  </a:schemeClr>
                </a:solidFill>
                <a:latin typeface="+mn-lt"/>
              </a:rPr>
              <a:t>? (Moses 7:4)</a:t>
            </a:r>
            <a:endParaRPr lang="en-US" sz="4000" dirty="0">
              <a:solidFill>
                <a:schemeClr val="accent5">
                  <a:lumMod val="50000"/>
                </a:schemeClr>
              </a:solidFill>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Scale>
                                      <p:cBhvr>
                                        <p:cTn id="14" dur="1000" decel="50000" fill="hold">
                                          <p:stCondLst>
                                            <p:cond delay="0"/>
                                          </p:stCondLst>
                                        </p:cTn>
                                        <p:tgtEl>
                                          <p:spTgt spid="1536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363">
                                            <p:txEl>
                                              <p:pRg st="0" end="0"/>
                                            </p:txEl>
                                          </p:spTgt>
                                        </p:tgtEl>
                                        <p:attrNameLst>
                                          <p:attrName>ppt_x</p:attrName>
                                          <p:attrName>ppt_y</p:attrName>
                                        </p:attrNameLst>
                                      </p:cBhvr>
                                    </p:animMotion>
                                    <p:animEffect transition="in" filter="fade">
                                      <p:cBhvr>
                                        <p:cTn id="16" dur="1000"/>
                                        <p:tgtEl>
                                          <p:spTgt spid="1536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8" fill="hold" nodeType="clickEffect">
                                  <p:stCondLst>
                                    <p:cond delay="0"/>
                                  </p:stCondLst>
                                  <p:childTnLst>
                                    <p:set>
                                      <p:cBhvr>
                                        <p:cTn id="20" dur="1" fill="hold">
                                          <p:stCondLst>
                                            <p:cond delay="0"/>
                                          </p:stCondLst>
                                        </p:cTn>
                                        <p:tgtEl>
                                          <p:spTgt spid="15365"/>
                                        </p:tgtEl>
                                        <p:attrNameLst>
                                          <p:attrName>style.visibility</p:attrName>
                                        </p:attrNameLst>
                                      </p:cBhvr>
                                      <p:to>
                                        <p:strVal val="visible"/>
                                      </p:to>
                                    </p:set>
                                    <p:anim calcmode="lin" valueType="num">
                                      <p:cBhvr>
                                        <p:cTn id="21" dur="500" fill="hold"/>
                                        <p:tgtEl>
                                          <p:spTgt spid="15365"/>
                                        </p:tgtEl>
                                        <p:attrNameLst>
                                          <p:attrName>ppt_x</p:attrName>
                                        </p:attrNameLst>
                                      </p:cBhvr>
                                      <p:tavLst>
                                        <p:tav tm="0">
                                          <p:val>
                                            <p:strVal val="#ppt_x-#ppt_w/2"/>
                                          </p:val>
                                        </p:tav>
                                        <p:tav tm="100000">
                                          <p:val>
                                            <p:strVal val="#ppt_x"/>
                                          </p:val>
                                        </p:tav>
                                      </p:tavLst>
                                    </p:anim>
                                    <p:anim calcmode="lin" valueType="num">
                                      <p:cBhvr>
                                        <p:cTn id="22" dur="500" fill="hold"/>
                                        <p:tgtEl>
                                          <p:spTgt spid="15365"/>
                                        </p:tgtEl>
                                        <p:attrNameLst>
                                          <p:attrName>ppt_y</p:attrName>
                                        </p:attrNameLst>
                                      </p:cBhvr>
                                      <p:tavLst>
                                        <p:tav tm="0">
                                          <p:val>
                                            <p:strVal val="#ppt_y"/>
                                          </p:val>
                                        </p:tav>
                                        <p:tav tm="100000">
                                          <p:val>
                                            <p:strVal val="#ppt_y"/>
                                          </p:val>
                                        </p:tav>
                                      </p:tavLst>
                                    </p:anim>
                                    <p:anim calcmode="lin" valueType="num">
                                      <p:cBhvr>
                                        <p:cTn id="23" dur="500" fill="hold"/>
                                        <p:tgtEl>
                                          <p:spTgt spid="15365"/>
                                        </p:tgtEl>
                                        <p:attrNameLst>
                                          <p:attrName>ppt_w</p:attrName>
                                        </p:attrNameLst>
                                      </p:cBhvr>
                                      <p:tavLst>
                                        <p:tav tm="0">
                                          <p:val>
                                            <p:fltVal val="0"/>
                                          </p:val>
                                        </p:tav>
                                        <p:tav tm="100000">
                                          <p:val>
                                            <p:strVal val="#ppt_w"/>
                                          </p:val>
                                        </p:tav>
                                      </p:tavLst>
                                    </p:anim>
                                    <p:anim calcmode="lin" valueType="num">
                                      <p:cBhvr>
                                        <p:cTn id="24" dur="500" fill="hold"/>
                                        <p:tgtEl>
                                          <p:spTgt spid="153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28600" y="217714"/>
            <a:ext cx="4332514" cy="6270172"/>
          </a:xfrm>
        </p:spPr>
        <p:txBody>
          <a:bodyPr/>
          <a:lstStyle/>
          <a:p>
            <a:pPr eaLnBrk="1" hangingPunct="1">
              <a:buFontTx/>
              <a:buBlip>
                <a:blip r:embed="rId2"/>
              </a:buBlip>
            </a:pPr>
            <a:r>
              <a:rPr lang="en-US" altLang="en-US" sz="4000" dirty="0" smtClean="0">
                <a:solidFill>
                  <a:srgbClr val="3A3312"/>
                </a:solidFill>
              </a:rPr>
              <a:t>How were the people who heard and obeyed Enoch’s words blessed? </a:t>
            </a:r>
            <a:r>
              <a:rPr lang="en-US" altLang="en-US" sz="4000" dirty="0" smtClean="0">
                <a:solidFill>
                  <a:srgbClr val="3A3312"/>
                </a:solidFill>
              </a:rPr>
              <a:t>    (Moses 7:16–17)</a:t>
            </a:r>
            <a:endParaRPr lang="en-US" altLang="en-US" sz="4000" dirty="0" smtClean="0">
              <a:solidFill>
                <a:srgbClr val="3A3312"/>
              </a:solidFill>
            </a:endParaRPr>
          </a:p>
          <a:p>
            <a:pPr eaLnBrk="1" hangingPunct="1">
              <a:buFontTx/>
              <a:buBlip>
                <a:blip r:embed="rId2"/>
              </a:buBlip>
            </a:pPr>
            <a:r>
              <a:rPr lang="en-US" altLang="en-US" sz="4000" dirty="0" smtClean="0">
                <a:solidFill>
                  <a:srgbClr val="3A3312"/>
                </a:solidFill>
              </a:rPr>
              <a:t> Why was their city called Zion? </a:t>
            </a:r>
            <a:r>
              <a:rPr lang="en-US" altLang="en-US" sz="4000" dirty="0" smtClean="0">
                <a:solidFill>
                  <a:srgbClr val="3A3312"/>
                </a:solidFill>
              </a:rPr>
              <a:t>(Moses 7:18–19)</a:t>
            </a:r>
            <a:endParaRPr lang="en-US" altLang="en-US" sz="4000" dirty="0" smtClean="0">
              <a:solidFill>
                <a:srgbClr val="3A3312"/>
              </a:solidFill>
            </a:endParaRPr>
          </a:p>
        </p:txBody>
      </p:sp>
      <p:pic>
        <p:nvPicPr>
          <p:cNvPr id="16388" name="Picture 2" descr="Image"/>
          <p:cNvPicPr>
            <a:picLocks noChangeAspect="1" noChangeArrowheads="1"/>
          </p:cNvPicPr>
          <p:nvPr/>
        </p:nvPicPr>
        <p:blipFill>
          <a:blip r:embed="rId3" cstate="print"/>
          <a:srcRect/>
          <a:stretch>
            <a:fillRect/>
          </a:stretch>
        </p:blipFill>
        <p:spPr bwMode="auto">
          <a:xfrm>
            <a:off x="4561114" y="589025"/>
            <a:ext cx="4114304" cy="5332804"/>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grpId="0" nodeType="with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 calcmode="lin" valueType="num">
                                      <p:cBhvr>
                                        <p:cTn id="7" dur="1000" fill="hold"/>
                                        <p:tgtEl>
                                          <p:spTgt spid="174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74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7410">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741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17410">
                                            <p:txEl>
                                              <p:pRg st="1" end="1"/>
                                            </p:txEl>
                                          </p:spTgt>
                                        </p:tgtEl>
                                        <p:attrNameLst>
                                          <p:attrName>style.visibility</p:attrName>
                                        </p:attrNameLst>
                                      </p:cBhvr>
                                      <p:to>
                                        <p:strVal val="visible"/>
                                      </p:to>
                                    </p:set>
                                    <p:anim calcmode="lin" valueType="num">
                                      <p:cBhvr>
                                        <p:cTn id="15" dur="1000" fill="hold"/>
                                        <p:tgtEl>
                                          <p:spTgt spid="174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74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7410">
                                            <p:txEl>
                                              <p:pRg st="1" end="1"/>
                                            </p:txEl>
                                          </p:spTgt>
                                        </p:tgtEl>
                                        <p:attrNameLst>
                                          <p:attrName>ppt_y</p:attrName>
                                        </p:attrNameLst>
                                      </p:cBhvr>
                                      <p:tavLst>
                                        <p:tav tm="0">
                                          <p:val>
                                            <p:strVal val="#ppt_y"/>
                                          </p:val>
                                        </p:tav>
                                        <p:tav tm="100000">
                                          <p:val>
                                            <p:strVal val="#ppt_y"/>
                                          </p:val>
                                        </p:tav>
                                      </p:tavLst>
                                    </p:anim>
                                    <p:animEffect transition="in" filter="fade">
                                      <p:cBhvr>
                                        <p:cTn id="18" dur="1000"/>
                                        <p:tgtEl>
                                          <p:spTgt spid="17410">
                                            <p:txEl>
                                              <p:pRg st="1" end="1"/>
                                            </p:txEl>
                                          </p:spTgt>
                                        </p:tgtEl>
                                      </p:cBhvr>
                                    </p:animEffect>
                                  </p:childTnLst>
                                </p:cTn>
                              </p:par>
                            </p:childTnLst>
                          </p:cTn>
                        </p:par>
                        <p:par>
                          <p:cTn id="19" fill="hold" nodeType="afterGroup">
                            <p:stCondLst>
                              <p:cond delay="1000"/>
                            </p:stCondLst>
                            <p:childTnLst>
                              <p:par>
                                <p:cTn id="20" presetID="54" presetClass="entr" presetSubtype="0" accel="100000" fill="hold" nodeType="afterEffect">
                                  <p:stCondLst>
                                    <p:cond delay="0"/>
                                  </p:stCondLst>
                                  <p:childTnLst>
                                    <p:set>
                                      <p:cBhvr>
                                        <p:cTn id="21" dur="1" fill="hold">
                                          <p:stCondLst>
                                            <p:cond delay="0"/>
                                          </p:stCondLst>
                                        </p:cTn>
                                        <p:tgtEl>
                                          <p:spTgt spid="16388"/>
                                        </p:tgtEl>
                                        <p:attrNameLst>
                                          <p:attrName>style.visibility</p:attrName>
                                        </p:attrNameLst>
                                      </p:cBhvr>
                                      <p:to>
                                        <p:strVal val="visible"/>
                                      </p:to>
                                    </p:set>
                                    <p:anim calcmode="lin" valueType="num">
                                      <p:cBhvr>
                                        <p:cTn id="22" dur="1000" fill="hold"/>
                                        <p:tgtEl>
                                          <p:spTgt spid="16388"/>
                                        </p:tgtEl>
                                        <p:attrNameLst>
                                          <p:attrName>ppt_w</p:attrName>
                                        </p:attrNameLst>
                                      </p:cBhvr>
                                      <p:tavLst>
                                        <p:tav tm="0">
                                          <p:val>
                                            <p:strVal val="#ppt_w*0.05"/>
                                          </p:val>
                                        </p:tav>
                                        <p:tav tm="100000">
                                          <p:val>
                                            <p:strVal val="#ppt_w"/>
                                          </p:val>
                                        </p:tav>
                                      </p:tavLst>
                                    </p:anim>
                                    <p:anim calcmode="lin" valueType="num">
                                      <p:cBhvr>
                                        <p:cTn id="23" dur="1000" fill="hold"/>
                                        <p:tgtEl>
                                          <p:spTgt spid="16388"/>
                                        </p:tgtEl>
                                        <p:attrNameLst>
                                          <p:attrName>ppt_h</p:attrName>
                                        </p:attrNameLst>
                                      </p:cBhvr>
                                      <p:tavLst>
                                        <p:tav tm="0">
                                          <p:val>
                                            <p:strVal val="#ppt_h"/>
                                          </p:val>
                                        </p:tav>
                                        <p:tav tm="100000">
                                          <p:val>
                                            <p:strVal val="#ppt_h"/>
                                          </p:val>
                                        </p:tav>
                                      </p:tavLst>
                                    </p:anim>
                                    <p:anim calcmode="lin" valueType="num">
                                      <p:cBhvr>
                                        <p:cTn id="24" dur="1000" fill="hold"/>
                                        <p:tgtEl>
                                          <p:spTgt spid="16388"/>
                                        </p:tgtEl>
                                        <p:attrNameLst>
                                          <p:attrName>ppt_x</p:attrName>
                                        </p:attrNameLst>
                                      </p:cBhvr>
                                      <p:tavLst>
                                        <p:tav tm="0">
                                          <p:val>
                                            <p:strVal val="#ppt_x-.2"/>
                                          </p:val>
                                        </p:tav>
                                        <p:tav tm="100000">
                                          <p:val>
                                            <p:strVal val="#ppt_x"/>
                                          </p:val>
                                        </p:tav>
                                      </p:tavLst>
                                    </p:anim>
                                    <p:anim calcmode="lin" valueType="num">
                                      <p:cBhvr>
                                        <p:cTn id="25" dur="1000" fill="hold"/>
                                        <p:tgtEl>
                                          <p:spTgt spid="16388"/>
                                        </p:tgtEl>
                                        <p:attrNameLst>
                                          <p:attrName>ppt_y</p:attrName>
                                        </p:attrNameLst>
                                      </p:cBhvr>
                                      <p:tavLst>
                                        <p:tav tm="0">
                                          <p:val>
                                            <p:strVal val="#ppt_y"/>
                                          </p:val>
                                        </p:tav>
                                        <p:tav tm="100000">
                                          <p:val>
                                            <p:strVal val="#ppt_y"/>
                                          </p:val>
                                        </p:tav>
                                      </p:tavLst>
                                    </p:anim>
                                    <p:animEffect transition="in" filter="fade">
                                      <p:cBhvr>
                                        <p:cTn id="26" dur="1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2419350"/>
            <a:ext cx="4876800" cy="2879725"/>
          </a:xfrm>
        </p:spPr>
        <p:txBody>
          <a:bodyPr/>
          <a:lstStyle/>
          <a:p>
            <a:pPr>
              <a:buFontTx/>
              <a:buBlip>
                <a:blip r:embed="rId2"/>
              </a:buBlip>
            </a:pPr>
            <a:r>
              <a:rPr lang="en-US" altLang="en-US" sz="4000" smtClean="0">
                <a:solidFill>
                  <a:srgbClr val="435422"/>
                </a:solidFill>
              </a:rPr>
              <a:t>How can you help your family be more like the people who lived in Zion? </a:t>
            </a:r>
          </a:p>
        </p:txBody>
      </p:sp>
      <p:pic>
        <p:nvPicPr>
          <p:cNvPr id="57352" name="Picture 8" descr="[fam33.JPG]"/>
          <p:cNvPicPr>
            <a:picLocks noChangeAspect="1" noChangeArrowheads="1"/>
          </p:cNvPicPr>
          <p:nvPr/>
        </p:nvPicPr>
        <p:blipFill>
          <a:blip r:embed="rId3" cstate="print"/>
          <a:srcRect/>
          <a:stretch>
            <a:fillRect/>
          </a:stretch>
        </p:blipFill>
        <p:spPr bwMode="auto">
          <a:xfrm>
            <a:off x="194534" y="2419350"/>
            <a:ext cx="3539265" cy="3360964"/>
          </a:xfrm>
          <a:prstGeom prst="rect">
            <a:avLst/>
          </a:prstGeom>
          <a:ln>
            <a:noFill/>
          </a:ln>
          <a:effectLst>
            <a:softEdge rad="112500"/>
          </a:effectLst>
        </p:spPr>
      </p:pic>
      <p:sp>
        <p:nvSpPr>
          <p:cNvPr id="8" name="Content Placeholder 2"/>
          <p:cNvSpPr txBox="1">
            <a:spLocks/>
          </p:cNvSpPr>
          <p:nvPr/>
        </p:nvSpPr>
        <p:spPr bwMode="auto">
          <a:xfrm>
            <a:off x="666750" y="847725"/>
            <a:ext cx="7943850" cy="1323975"/>
          </a:xfrm>
          <a:prstGeom prst="rect">
            <a:avLst/>
          </a:prstGeom>
          <a:noFill/>
          <a:ln w="9525">
            <a:noFill/>
            <a:miter lim="800000"/>
            <a:headEnd/>
            <a:tailEnd/>
          </a:ln>
        </p:spPr>
        <p:txBody>
          <a:bodyPr/>
          <a:lstStyle/>
          <a:p>
            <a:pPr marL="342900" indent="-342900" eaLnBrk="0" hangingPunct="0">
              <a:spcBef>
                <a:spcPct val="20000"/>
              </a:spcBef>
              <a:buFontTx/>
              <a:buBlip>
                <a:blip r:embed="rId4"/>
              </a:buBlip>
              <a:defRPr/>
            </a:pPr>
            <a:r>
              <a:rPr lang="en-US" sz="4000" dirty="0">
                <a:solidFill>
                  <a:srgbClr val="435422"/>
                </a:solidFill>
                <a:latin typeface="+mn-lt"/>
              </a:rPr>
              <a:t>What do you think it means to be “of one heart and one mind”?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par>
                          <p:cTn id="17" fill="hold" nodeType="afterGroup">
                            <p:stCondLst>
                              <p:cond delay="1000"/>
                            </p:stCondLst>
                            <p:childTnLst>
                              <p:par>
                                <p:cTn id="18" presetID="29" presetClass="entr" presetSubtype="0" fill="hold" nodeType="afterEffect">
                                  <p:stCondLst>
                                    <p:cond delay="0"/>
                                  </p:stCondLst>
                                  <p:childTnLst>
                                    <p:set>
                                      <p:cBhvr>
                                        <p:cTn id="19" dur="1" fill="hold">
                                          <p:stCondLst>
                                            <p:cond delay="0"/>
                                          </p:stCondLst>
                                        </p:cTn>
                                        <p:tgtEl>
                                          <p:spTgt spid="57352"/>
                                        </p:tgtEl>
                                        <p:attrNameLst>
                                          <p:attrName>style.visibility</p:attrName>
                                        </p:attrNameLst>
                                      </p:cBhvr>
                                      <p:to>
                                        <p:strVal val="visible"/>
                                      </p:to>
                                    </p:set>
                                    <p:anim calcmode="lin" valueType="num">
                                      <p:cBhvr>
                                        <p:cTn id="20" dur="1000" fill="hold"/>
                                        <p:tgtEl>
                                          <p:spTgt spid="57352"/>
                                        </p:tgtEl>
                                        <p:attrNameLst>
                                          <p:attrName>ppt_x</p:attrName>
                                        </p:attrNameLst>
                                      </p:cBhvr>
                                      <p:tavLst>
                                        <p:tav tm="0">
                                          <p:val>
                                            <p:strVal val="#ppt_x-.2"/>
                                          </p:val>
                                        </p:tav>
                                        <p:tav tm="100000">
                                          <p:val>
                                            <p:strVal val="#ppt_x"/>
                                          </p:val>
                                        </p:tav>
                                      </p:tavLst>
                                    </p:anim>
                                    <p:anim calcmode="lin" valueType="num">
                                      <p:cBhvr>
                                        <p:cTn id="21" dur="1000" fill="hold"/>
                                        <p:tgtEl>
                                          <p:spTgt spid="5735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533400"/>
            <a:ext cx="5864225" cy="5584371"/>
          </a:xfrm>
        </p:spPr>
        <p:txBody>
          <a:bodyPr rtlCol="0">
            <a:normAutofit/>
          </a:bodyPr>
          <a:lstStyle/>
          <a:p>
            <a:pPr eaLnBrk="1" fontAlgn="auto" hangingPunct="1">
              <a:spcAft>
                <a:spcPts val="0"/>
              </a:spcAft>
              <a:defRPr/>
            </a:pPr>
            <a:r>
              <a:rPr lang="en-US" sz="4000" dirty="0" smtClean="0">
                <a:solidFill>
                  <a:schemeClr val="accent5">
                    <a:lumMod val="50000"/>
                  </a:schemeClr>
                </a:solidFill>
              </a:rPr>
              <a:t>What happened to Enoch and all the people in the city of Enoch? </a:t>
            </a:r>
            <a:r>
              <a:rPr lang="en-US" sz="4000" dirty="0" smtClean="0">
                <a:solidFill>
                  <a:schemeClr val="accent5">
                    <a:lumMod val="50000"/>
                  </a:schemeClr>
                </a:solidFill>
              </a:rPr>
              <a:t>        (Moses </a:t>
            </a:r>
            <a:r>
              <a:rPr lang="en-US" sz="4000" dirty="0" smtClean="0">
                <a:solidFill>
                  <a:schemeClr val="accent5">
                    <a:lumMod val="50000"/>
                  </a:schemeClr>
                </a:solidFill>
              </a:rPr>
              <a:t>7:21, </a:t>
            </a:r>
            <a:r>
              <a:rPr lang="en-US" sz="4000" dirty="0" smtClean="0">
                <a:solidFill>
                  <a:schemeClr val="accent5">
                    <a:lumMod val="50000"/>
                  </a:schemeClr>
                </a:solidFill>
              </a:rPr>
              <a:t>69;         D&amp;C 107:49)</a:t>
            </a:r>
            <a:endParaRPr lang="en-US" sz="4000" dirty="0" smtClean="0">
              <a:solidFill>
                <a:schemeClr val="accent5">
                  <a:lumMod val="50000"/>
                </a:schemeClr>
              </a:solidFill>
            </a:endParaRPr>
          </a:p>
          <a:p>
            <a:pPr eaLnBrk="1" fontAlgn="auto" hangingPunct="1">
              <a:spcAft>
                <a:spcPts val="0"/>
              </a:spcAft>
              <a:defRPr/>
            </a:pPr>
            <a:r>
              <a:rPr lang="en-US" sz="4000" dirty="0" smtClean="0">
                <a:solidFill>
                  <a:schemeClr val="accent5">
                    <a:lumMod val="50000"/>
                  </a:schemeClr>
                </a:solidFill>
              </a:rPr>
              <a:t>What does it mean to be “taken up into heaven,” or translated? </a:t>
            </a:r>
          </a:p>
        </p:txBody>
      </p:sp>
      <p:pic>
        <p:nvPicPr>
          <p:cNvPr id="4" name="Picture 4"/>
          <p:cNvPicPr>
            <a:picLocks noChangeAspect="1" noChangeArrowheads="1"/>
          </p:cNvPicPr>
          <p:nvPr/>
        </p:nvPicPr>
        <p:blipFill>
          <a:blip r:embed="rId2" cstate="print"/>
          <a:stretch>
            <a:fillRect/>
          </a:stretch>
        </p:blipFill>
        <p:spPr bwMode="auto">
          <a:xfrm flipH="1">
            <a:off x="6287378" y="1828800"/>
            <a:ext cx="2438148" cy="316230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nodeType="afterGroup">
                            <p:stCondLst>
                              <p:cond delay="1000"/>
                            </p:stCondLst>
                            <p:childTnLst>
                              <p:par>
                                <p:cTn id="11" presetID="6" presetClass="entr" presetSubtype="3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Scale>
                                      <p:cBhvr>
                                        <p:cTn id="18"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xEl>
                                              <p:pRg st="1" end="1"/>
                                            </p:txEl>
                                          </p:spTgt>
                                        </p:tgtEl>
                                        <p:attrNameLst>
                                          <p:attrName>ppt_x</p:attrName>
                                          <p:attrName>ppt_y</p:attrName>
                                        </p:attrNameLst>
                                      </p:cBhvr>
                                    </p:animMotion>
                                    <p:animEffect transition="in" filter="fade">
                                      <p:cBhvr>
                                        <p:cTn id="2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p:txBody>
          <a:bodyPr rtlCol="0" anchor="ctr">
            <a:normAutofit/>
          </a:bodyPr>
          <a:lstStyle/>
          <a:p>
            <a:pPr marL="0" indent="0" algn="ctr" eaLnBrk="1" fontAlgn="auto" hangingPunct="1">
              <a:spcAft>
                <a:spcPts val="0"/>
              </a:spcAft>
              <a:buFont typeface="Symbol" pitchFamily="18" charset="2"/>
              <a:buNone/>
              <a:defRPr/>
            </a:pPr>
            <a:r>
              <a:rPr lang="en-US" sz="4000" b="1" dirty="0" smtClean="0">
                <a:effectLst>
                  <a:outerShdw blurRad="38100" dist="38100" dir="2700000" algn="tl">
                    <a:srgbClr val="000000">
                      <a:alpha val="43137"/>
                    </a:srgbClr>
                  </a:outerShdw>
                </a:effectLst>
              </a:rPr>
              <a:t>To help you want to become pure in heart as was Enoch.</a:t>
            </a:r>
            <a:endParaRPr lang="en-US" sz="4000" b="1" dirty="0">
              <a:effectLst>
                <a:outerShdw blurRad="38100" dist="38100" dir="2700000" algn="tl">
                  <a:srgbClr val="000000">
                    <a:alpha val="43137"/>
                  </a:srgbClr>
                </a:outerShdw>
              </a:effectLst>
            </a:endParaRPr>
          </a:p>
        </p:txBody>
      </p:sp>
      <p:sp>
        <p:nvSpPr>
          <p:cNvPr id="10243" name="Title 2"/>
          <p:cNvSpPr>
            <a:spLocks noGrp="1"/>
          </p:cNvSpPr>
          <p:nvPr>
            <p:ph type="title" idx="4294967295"/>
          </p:nvPr>
        </p:nvSpPr>
        <p:spPr/>
        <p:txBody>
          <a:bodyPr/>
          <a:lstStyle/>
          <a:p>
            <a:pPr eaLnBrk="1" hangingPunct="1"/>
            <a:r>
              <a:rPr lang="en-US" altLang="en-US" smtClean="0"/>
              <a:t>Purpose</a:t>
            </a:r>
          </a:p>
        </p:txBody>
      </p:sp>
    </p:spTree>
    <p:extLst>
      <p:ext uri="{BB962C8B-B14F-4D97-AF65-F5344CB8AC3E}">
        <p14:creationId xmlns:p14="http://schemas.microsoft.com/office/powerpoint/2010/main" val="1953258883"/>
      </p:ext>
    </p:extLst>
  </p:cSld>
  <p:clrMapOvr>
    <a:masterClrMapping/>
  </p:clrMapOvr>
  <p:transition spd="slow">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304800"/>
            <a:ext cx="8572500" cy="2773363"/>
          </a:xfrm>
        </p:spPr>
        <p:txBody>
          <a:bodyPr rtlCol="0">
            <a:normAutofit/>
          </a:bodyPr>
          <a:lstStyle/>
          <a:p>
            <a:pPr eaLnBrk="1" fontAlgn="auto" hangingPunct="1">
              <a:spcAft>
                <a:spcPts val="0"/>
              </a:spcAft>
              <a:defRPr/>
            </a:pPr>
            <a:r>
              <a:rPr lang="en-US" dirty="0" smtClean="0">
                <a:solidFill>
                  <a:schemeClr val="accent5">
                    <a:lumMod val="50000"/>
                  </a:schemeClr>
                </a:solidFill>
              </a:rPr>
              <a:t>When people are translated, their bodies are changed so they will not experience pain and will “never taste of death.” </a:t>
            </a:r>
            <a:r>
              <a:rPr lang="en-US" dirty="0" smtClean="0">
                <a:solidFill>
                  <a:schemeClr val="accent5">
                    <a:lumMod val="50000"/>
                  </a:schemeClr>
                </a:solidFill>
              </a:rPr>
              <a:t>         (3 </a:t>
            </a:r>
            <a:r>
              <a:rPr lang="en-US" dirty="0" smtClean="0">
                <a:solidFill>
                  <a:schemeClr val="accent5">
                    <a:lumMod val="50000"/>
                  </a:schemeClr>
                </a:solidFill>
              </a:rPr>
              <a:t>Nephi </a:t>
            </a:r>
            <a:r>
              <a:rPr lang="en-US" dirty="0" smtClean="0">
                <a:solidFill>
                  <a:schemeClr val="accent5">
                    <a:lumMod val="50000"/>
                  </a:schemeClr>
                </a:solidFill>
              </a:rPr>
              <a:t>28:7)</a:t>
            </a:r>
            <a:endParaRPr lang="en-US" dirty="0" smtClean="0">
              <a:solidFill>
                <a:schemeClr val="accent5">
                  <a:lumMod val="50000"/>
                </a:schemeClr>
              </a:solidFill>
            </a:endParaRPr>
          </a:p>
        </p:txBody>
      </p:sp>
      <p:pic>
        <p:nvPicPr>
          <p:cNvPr id="47106" name="Picture 2" descr="http://www.sugardoodle.net/sdclipart/wp-content/uploads/2008/11/apr05-04.jpg"/>
          <p:cNvPicPr>
            <a:picLocks noChangeAspect="1" noChangeArrowheads="1"/>
          </p:cNvPicPr>
          <p:nvPr/>
        </p:nvPicPr>
        <p:blipFill>
          <a:blip r:embed="rId2" cstate="print"/>
          <a:srcRect/>
          <a:stretch>
            <a:fillRect/>
          </a:stretch>
        </p:blipFill>
        <p:spPr bwMode="auto">
          <a:xfrm>
            <a:off x="285750" y="2579913"/>
            <a:ext cx="3916136" cy="3665504"/>
          </a:xfrm>
          <a:prstGeom prst="rect">
            <a:avLst/>
          </a:prstGeom>
          <a:ln>
            <a:noFill/>
          </a:ln>
          <a:effectLst>
            <a:softEdge rad="112500"/>
          </a:effectLst>
        </p:spPr>
      </p:pic>
      <p:sp>
        <p:nvSpPr>
          <p:cNvPr id="4" name="Content Placeholder 2"/>
          <p:cNvSpPr txBox="1">
            <a:spLocks/>
          </p:cNvSpPr>
          <p:nvPr/>
        </p:nvSpPr>
        <p:spPr bwMode="auto">
          <a:xfrm>
            <a:off x="3973286" y="2198914"/>
            <a:ext cx="4884964" cy="4299857"/>
          </a:xfrm>
          <a:prstGeom prst="rect">
            <a:avLst/>
          </a:prstGeom>
          <a:noFill/>
          <a:ln w="9525">
            <a:noFill/>
            <a:miter lim="800000"/>
            <a:headEnd/>
            <a:tailEnd/>
          </a:ln>
        </p:spPr>
        <p:txBody>
          <a:bodyPr>
            <a:normAutofit/>
          </a:bodyPr>
          <a:lstStyle/>
          <a:p>
            <a:pPr marL="342900" indent="-342900" fontAlgn="auto">
              <a:spcBef>
                <a:spcPct val="20000"/>
              </a:spcBef>
              <a:spcAft>
                <a:spcPts val="0"/>
              </a:spcAft>
              <a:buFontTx/>
              <a:buBlip>
                <a:blip r:embed="rId3"/>
              </a:buBlip>
              <a:defRPr/>
            </a:pPr>
            <a:r>
              <a:rPr lang="en-US" sz="3600" dirty="0">
                <a:solidFill>
                  <a:schemeClr val="accent5">
                    <a:lumMod val="50000"/>
                  </a:schemeClr>
                </a:solidFill>
                <a:latin typeface="+mn-lt"/>
              </a:rPr>
              <a:t>At the time of the Second Coming they will “be changed in the twinkling of an eye from mortality to immortality” </a:t>
            </a:r>
            <a:r>
              <a:rPr lang="en-US" sz="3600" dirty="0" smtClean="0">
                <a:solidFill>
                  <a:schemeClr val="accent5">
                    <a:lumMod val="50000"/>
                  </a:schemeClr>
                </a:solidFill>
                <a:latin typeface="+mn-lt"/>
              </a:rPr>
              <a:t>                (3 </a:t>
            </a:r>
            <a:r>
              <a:rPr lang="en-US" sz="3600" dirty="0">
                <a:solidFill>
                  <a:schemeClr val="accent5">
                    <a:lumMod val="50000"/>
                  </a:schemeClr>
                </a:solidFill>
                <a:latin typeface="+mn-lt"/>
              </a:rPr>
              <a:t>Nephi </a:t>
            </a:r>
            <a:r>
              <a:rPr lang="en-US" sz="3600" dirty="0" smtClean="0">
                <a:solidFill>
                  <a:schemeClr val="accent5">
                    <a:lumMod val="50000"/>
                  </a:schemeClr>
                </a:solidFill>
                <a:latin typeface="+mn-lt"/>
              </a:rPr>
              <a:t>28:8)</a:t>
            </a:r>
            <a:endParaRPr lang="en-US" sz="3600" dirty="0">
              <a:solidFill>
                <a:schemeClr val="accent5">
                  <a:lumMod val="50000"/>
                </a:schemeClr>
              </a:solidFill>
              <a:latin typeface="+mn-lt"/>
            </a:endParaRPr>
          </a:p>
          <a:p>
            <a:pPr marL="342900" indent="-342900" fontAlgn="auto">
              <a:spcBef>
                <a:spcPct val="20000"/>
              </a:spcBef>
              <a:spcAft>
                <a:spcPts val="0"/>
              </a:spcAft>
              <a:buFontTx/>
              <a:buBlip>
                <a:blip r:embed="rId3"/>
              </a:buBlip>
              <a:defRPr/>
            </a:pPr>
            <a:endParaRPr lang="en-US" sz="3600" dirty="0">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47106"/>
                                        </p:tgtEl>
                                        <p:attrNameLst>
                                          <p:attrName>style.visibility</p:attrName>
                                        </p:attrNameLst>
                                      </p:cBhvr>
                                      <p:to>
                                        <p:strVal val="visible"/>
                                      </p:to>
                                    </p:set>
                                    <p:animEffect transition="in" filter="dissolve">
                                      <p:cBhvr>
                                        <p:cTn id="18" dur="1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0" y="1066800"/>
            <a:ext cx="6630988" cy="5562600"/>
          </a:xfrm>
        </p:spPr>
        <p:txBody>
          <a:bodyPr/>
          <a:lstStyle/>
          <a:p>
            <a:pPr eaLnBrk="1" hangingPunct="1">
              <a:buFontTx/>
              <a:buBlip>
                <a:blip r:embed="rId2"/>
              </a:buBlip>
              <a:defRPr/>
            </a:pPr>
            <a:r>
              <a:rPr lang="en-US" sz="3900" dirty="0" smtClean="0">
                <a:solidFill>
                  <a:srgbClr val="00B0F0"/>
                </a:solidFill>
                <a:effectLst>
                  <a:outerShdw blurRad="38100" dist="38100" dir="2700000" algn="tl">
                    <a:srgbClr val="000000">
                      <a:alpha val="43137"/>
                    </a:srgbClr>
                  </a:outerShdw>
                </a:effectLst>
              </a:rPr>
              <a:t>Why did the Lord weep? </a:t>
            </a:r>
            <a:r>
              <a:rPr lang="en-US" sz="3900" dirty="0" smtClean="0">
                <a:solidFill>
                  <a:srgbClr val="00B0F0"/>
                </a:solidFill>
                <a:effectLst>
                  <a:outerShdw blurRad="38100" dist="38100" dir="2700000" algn="tl">
                    <a:srgbClr val="000000">
                      <a:alpha val="43137"/>
                    </a:srgbClr>
                  </a:outerShdw>
                </a:effectLst>
              </a:rPr>
              <a:t>(Moses </a:t>
            </a:r>
            <a:r>
              <a:rPr lang="en-US" sz="3900" dirty="0" smtClean="0">
                <a:solidFill>
                  <a:srgbClr val="00B0F0"/>
                </a:solidFill>
                <a:effectLst>
                  <a:outerShdw blurRad="38100" dist="38100" dir="2700000" algn="tl">
                    <a:srgbClr val="000000">
                      <a:alpha val="43137"/>
                    </a:srgbClr>
                  </a:outerShdw>
                </a:effectLst>
              </a:rPr>
              <a:t>7:28, </a:t>
            </a:r>
            <a:r>
              <a:rPr lang="en-US" sz="3900" dirty="0" smtClean="0">
                <a:solidFill>
                  <a:srgbClr val="00B0F0"/>
                </a:solidFill>
                <a:effectLst>
                  <a:outerShdw blurRad="38100" dist="38100" dir="2700000" algn="tl">
                    <a:srgbClr val="000000">
                      <a:alpha val="43137"/>
                    </a:srgbClr>
                  </a:outerShdw>
                </a:effectLst>
              </a:rPr>
              <a:t>32–33)</a:t>
            </a:r>
            <a:endParaRPr lang="en-US" sz="3900" dirty="0" smtClean="0">
              <a:solidFill>
                <a:srgbClr val="00B0F0"/>
              </a:solidFill>
              <a:effectLst>
                <a:outerShdw blurRad="38100" dist="38100" dir="2700000" algn="tl">
                  <a:srgbClr val="000000">
                    <a:alpha val="43137"/>
                  </a:srgbClr>
                </a:outerShdw>
              </a:effectLst>
            </a:endParaRPr>
          </a:p>
          <a:p>
            <a:pPr eaLnBrk="1" hangingPunct="1">
              <a:buFontTx/>
              <a:buBlip>
                <a:blip r:embed="rId2"/>
              </a:buBlip>
              <a:defRPr/>
            </a:pPr>
            <a:r>
              <a:rPr lang="en-US" sz="3900" dirty="0" smtClean="0">
                <a:solidFill>
                  <a:srgbClr val="00B0F0"/>
                </a:solidFill>
                <a:effectLst>
                  <a:outerShdw blurRad="38100" dist="38100" dir="2700000" algn="tl">
                    <a:srgbClr val="000000">
                      <a:alpha val="43137"/>
                    </a:srgbClr>
                  </a:outerShdw>
                </a:effectLst>
              </a:rPr>
              <a:t>How do you want your parents and the Lord to feel when they see your actions? </a:t>
            </a:r>
          </a:p>
          <a:p>
            <a:pPr eaLnBrk="1" hangingPunct="1">
              <a:buFontTx/>
              <a:buBlip>
                <a:blip r:embed="rId2"/>
              </a:buBlip>
              <a:defRPr/>
            </a:pPr>
            <a:r>
              <a:rPr lang="en-US" sz="3900" dirty="0" smtClean="0">
                <a:solidFill>
                  <a:srgbClr val="00B0F0"/>
                </a:solidFill>
                <a:effectLst>
                  <a:outerShdw blurRad="38100" dist="38100" dir="2700000" algn="tl">
                    <a:srgbClr val="000000">
                      <a:alpha val="43137"/>
                    </a:srgbClr>
                  </a:outerShdw>
                </a:effectLst>
              </a:rPr>
              <a:t>How do we know that each individual is important to the Lord?</a:t>
            </a:r>
          </a:p>
          <a:p>
            <a:pPr eaLnBrk="1" hangingPunct="1">
              <a:buFontTx/>
              <a:buBlip>
                <a:blip r:embed="rId2"/>
              </a:buBlip>
              <a:defRPr/>
            </a:pPr>
            <a:endParaRPr lang="en-US" dirty="0" smtClean="0"/>
          </a:p>
        </p:txBody>
      </p:sp>
      <p:pic>
        <p:nvPicPr>
          <p:cNvPr id="5" name="Picture 3"/>
          <p:cNvPicPr>
            <a:picLocks noChangeAspect="1" noChangeArrowheads="1"/>
          </p:cNvPicPr>
          <p:nvPr/>
        </p:nvPicPr>
        <p:blipFill>
          <a:blip r:embed="rId3" cstate="print"/>
          <a:srcRect l="23200" r="18495" b="50294"/>
          <a:stretch>
            <a:fillRect/>
          </a:stretch>
        </p:blipFill>
        <p:spPr bwMode="auto">
          <a:xfrm>
            <a:off x="6631668" y="2152650"/>
            <a:ext cx="2512331" cy="2762249"/>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3554">
                                            <p:txEl>
                                              <p:pRg st="0" end="0"/>
                                            </p:txEl>
                                          </p:spTgt>
                                        </p:tgtEl>
                                        <p:attrNameLst>
                                          <p:attrName>style.visibility</p:attrName>
                                        </p:attrNameLst>
                                      </p:cBhvr>
                                      <p:to>
                                        <p:strVal val="visible"/>
                                      </p:to>
                                    </p:set>
                                    <p:animEffect transition="in" filter="fade">
                                      <p:cBhvr>
                                        <p:cTn id="13" dur="1000"/>
                                        <p:tgtEl>
                                          <p:spTgt spid="23554">
                                            <p:txEl>
                                              <p:pRg st="0" end="0"/>
                                            </p:txEl>
                                          </p:spTgt>
                                        </p:tgtEl>
                                      </p:cBhvr>
                                    </p:animEffect>
                                    <p:anim calcmode="lin" valueType="num">
                                      <p:cBhvr>
                                        <p:cTn id="14" dur="10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35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3554">
                                            <p:txEl>
                                              <p:pRg st="1" end="1"/>
                                            </p:txEl>
                                          </p:spTgt>
                                        </p:tgtEl>
                                        <p:attrNameLst>
                                          <p:attrName>style.visibility</p:attrName>
                                        </p:attrNameLst>
                                      </p:cBhvr>
                                      <p:to>
                                        <p:strVal val="visible"/>
                                      </p:to>
                                    </p:set>
                                    <p:animEffect transition="in" filter="fade">
                                      <p:cBhvr>
                                        <p:cTn id="20" dur="1000"/>
                                        <p:tgtEl>
                                          <p:spTgt spid="23554">
                                            <p:txEl>
                                              <p:pRg st="1" end="1"/>
                                            </p:txEl>
                                          </p:spTgt>
                                        </p:tgtEl>
                                      </p:cBhvr>
                                    </p:animEffect>
                                    <p:anim calcmode="lin" valueType="num">
                                      <p:cBhvr>
                                        <p:cTn id="21" dur="10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35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3554">
                                            <p:txEl>
                                              <p:pRg st="2" end="2"/>
                                            </p:txEl>
                                          </p:spTgt>
                                        </p:tgtEl>
                                        <p:attrNameLst>
                                          <p:attrName>style.visibility</p:attrName>
                                        </p:attrNameLst>
                                      </p:cBhvr>
                                      <p:to>
                                        <p:strVal val="visible"/>
                                      </p:to>
                                    </p:set>
                                    <p:animEffect transition="in" filter="fade">
                                      <p:cBhvr>
                                        <p:cTn id="27" dur="1000"/>
                                        <p:tgtEl>
                                          <p:spTgt spid="23554">
                                            <p:txEl>
                                              <p:pRg st="2" end="2"/>
                                            </p:txEl>
                                          </p:spTgt>
                                        </p:tgtEl>
                                      </p:cBhvr>
                                    </p:animEffect>
                                    <p:anim calcmode="lin" valueType="num">
                                      <p:cBhvr>
                                        <p:cTn id="28" dur="10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355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285750" y="361950"/>
            <a:ext cx="8477250" cy="2095500"/>
          </a:xfrm>
        </p:spPr>
        <p:txBody>
          <a:bodyPr/>
          <a:lstStyle/>
          <a:p>
            <a:pPr eaLnBrk="1" hangingPunct="1">
              <a:buFontTx/>
              <a:buBlip>
                <a:blip r:embed="rId2"/>
              </a:buBlip>
              <a:defRPr/>
            </a:pPr>
            <a:r>
              <a:rPr lang="en-US" sz="4000" dirty="0" smtClean="0">
                <a:solidFill>
                  <a:schemeClr val="accent5">
                    <a:lumMod val="75000"/>
                  </a:schemeClr>
                </a:solidFill>
              </a:rPr>
              <a:t>When Enoch wept, how did the Lord comfort him? </a:t>
            </a:r>
            <a:r>
              <a:rPr lang="en-US" sz="4000" dirty="0" smtClean="0">
                <a:solidFill>
                  <a:schemeClr val="accent5">
                    <a:lumMod val="75000"/>
                  </a:schemeClr>
                </a:solidFill>
              </a:rPr>
              <a:t>(Moses </a:t>
            </a:r>
            <a:r>
              <a:rPr lang="en-US" sz="4000" dirty="0" smtClean="0">
                <a:solidFill>
                  <a:schemeClr val="accent5">
                    <a:lumMod val="75000"/>
                  </a:schemeClr>
                </a:solidFill>
              </a:rPr>
              <a:t>7:44–45, </a:t>
            </a:r>
            <a:r>
              <a:rPr lang="en-US" sz="4000" dirty="0" smtClean="0">
                <a:solidFill>
                  <a:schemeClr val="accent5">
                    <a:lumMod val="75000"/>
                  </a:schemeClr>
                </a:solidFill>
              </a:rPr>
              <a:t>47)</a:t>
            </a:r>
            <a:endParaRPr lang="en-US" sz="4000" dirty="0" smtClean="0"/>
          </a:p>
        </p:txBody>
      </p:sp>
      <p:sp>
        <p:nvSpPr>
          <p:cNvPr id="5" name="Content Placeholder 2"/>
          <p:cNvSpPr txBox="1">
            <a:spLocks/>
          </p:cNvSpPr>
          <p:nvPr/>
        </p:nvSpPr>
        <p:spPr bwMode="auto">
          <a:xfrm>
            <a:off x="2933700" y="2457450"/>
            <a:ext cx="5829300" cy="4400550"/>
          </a:xfrm>
          <a:prstGeom prst="rect">
            <a:avLst/>
          </a:prstGeom>
          <a:noFill/>
          <a:ln w="9525">
            <a:noFill/>
            <a:miter lim="800000"/>
            <a:headEnd/>
            <a:tailEnd/>
          </a:ln>
        </p:spPr>
        <p:txBody>
          <a:bodyPr/>
          <a:lstStyle/>
          <a:p>
            <a:pPr marL="342900" indent="-342900">
              <a:spcBef>
                <a:spcPct val="20000"/>
              </a:spcBef>
              <a:buFontTx/>
              <a:buBlip>
                <a:blip r:embed="rId2"/>
              </a:buBlip>
              <a:defRPr/>
            </a:pPr>
            <a:r>
              <a:rPr lang="en-US" sz="4000" dirty="0">
                <a:solidFill>
                  <a:schemeClr val="accent5">
                    <a:lumMod val="75000"/>
                  </a:schemeClr>
                </a:solidFill>
                <a:latin typeface="+mn-lt"/>
              </a:rPr>
              <a:t>How can thinking about Jesus Christ and his love and sacrifice for us comfort us even though there is great wickedness in the world?</a:t>
            </a:r>
          </a:p>
        </p:txBody>
      </p:sp>
      <p:pic>
        <p:nvPicPr>
          <p:cNvPr id="6" name="Picture 5" descr="christ gethsemene2.jpg"/>
          <p:cNvPicPr>
            <a:picLocks noChangeAspect="1"/>
          </p:cNvPicPr>
          <p:nvPr/>
        </p:nvPicPr>
        <p:blipFill>
          <a:blip r:embed="rId3" cstate="print"/>
          <a:stretch>
            <a:fillRect/>
          </a:stretch>
        </p:blipFill>
        <p:spPr>
          <a:xfrm flipH="1">
            <a:off x="591668" y="2747594"/>
            <a:ext cx="2342031" cy="3062656"/>
          </a:xfrm>
          <a:prstGeom prst="ellipse">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 calcmode="lin" valueType="num">
                                      <p:cBhvr>
                                        <p:cTn id="7" dur="1000" fill="hold"/>
                                        <p:tgtEl>
                                          <p:spTgt spid="2457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457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457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par>
                          <p:cTn id="17" fill="hold" nodeType="afterGroup">
                            <p:stCondLst>
                              <p:cond delay="1000"/>
                            </p:stCondLst>
                            <p:childTnLst>
                              <p:par>
                                <p:cTn id="18" presetID="6" presetClass="entr" presetSubtype="3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out)">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Sj02269.wav">
            <a:hlinkClick r:id="" action="ppaction://media"/>
          </p:cNvPr>
          <p:cNvPicPr>
            <a:picLocks noRot="1" noChangeAspect="1"/>
          </p:cNvPicPr>
          <p:nvPr>
            <a:wavAudioFile r:embed="rId1" name="MSj00974930000[1].wav"/>
          </p:nvPr>
        </p:nvPicPr>
        <p:blipFill>
          <a:blip r:embed="rId3">
            <a:extLst>
              <a:ext uri="{28A0092B-C50C-407E-A947-70E740481C1C}">
                <a14:useLocalDpi xmlns:a14="http://schemas.microsoft.com/office/drawing/2010/main" val="0"/>
              </a:ext>
            </a:extLst>
          </a:blip>
          <a:srcRect/>
          <a:stretch>
            <a:fillRect/>
          </a:stretch>
        </p:blipFill>
        <p:spPr bwMode="auto">
          <a:xfrm>
            <a:off x="7410450" y="3905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ontent Placeholder 2"/>
          <p:cNvSpPr>
            <a:spLocks noGrp="1"/>
          </p:cNvSpPr>
          <p:nvPr>
            <p:ph idx="1"/>
          </p:nvPr>
        </p:nvSpPr>
        <p:spPr>
          <a:xfrm>
            <a:off x="247650" y="247650"/>
            <a:ext cx="6591300" cy="5891893"/>
          </a:xfrm>
        </p:spPr>
        <p:txBody>
          <a:bodyPr/>
          <a:lstStyle/>
          <a:p>
            <a:pPr eaLnBrk="1" hangingPunct="1">
              <a:buFontTx/>
              <a:buBlip>
                <a:blip r:embed="rId4"/>
              </a:buBlip>
            </a:pPr>
            <a:r>
              <a:rPr lang="en-US" altLang="en-US" sz="3200" dirty="0" smtClean="0"/>
              <a:t>When will Zion, or a city of the pure in heart, again be established? </a:t>
            </a:r>
            <a:r>
              <a:rPr lang="en-US" altLang="en-US" sz="3200" dirty="0" smtClean="0"/>
              <a:t>(Moses 7:62)</a:t>
            </a:r>
            <a:endParaRPr lang="en-US" altLang="en-US" sz="3200" dirty="0" smtClean="0"/>
          </a:p>
          <a:p>
            <a:pPr eaLnBrk="1" hangingPunct="1">
              <a:buFontTx/>
              <a:buBlip>
                <a:blip r:embed="rId4"/>
              </a:buBlip>
            </a:pPr>
            <a:r>
              <a:rPr lang="en-US" altLang="en-US" sz="3200" dirty="0" smtClean="0"/>
              <a:t>What is the “truth” that must “sweep the earth” to prepare for the establishment of Zion? (President Ezra Taft Benson defined this truth as the Book of Mormon </a:t>
            </a:r>
            <a:r>
              <a:rPr lang="en-US" altLang="en-US" sz="3200" dirty="0" smtClean="0"/>
              <a:t>                      </a:t>
            </a:r>
            <a:r>
              <a:rPr lang="en-US" altLang="en-US" sz="1000" dirty="0" smtClean="0"/>
              <a:t>[</a:t>
            </a:r>
            <a:r>
              <a:rPr lang="en-US" altLang="en-US" sz="1000" dirty="0" smtClean="0"/>
              <a:t>in Conference Report, Oct. 1986, p. 102; or </a:t>
            </a:r>
            <a:r>
              <a:rPr lang="en-US" altLang="en-US" sz="1000" i="1" dirty="0" smtClean="0"/>
              <a:t>Ensign,</a:t>
            </a:r>
            <a:r>
              <a:rPr lang="en-US" altLang="en-US" sz="1000" dirty="0" smtClean="0"/>
              <a:t> Nov. 1986, p. 79.) </a:t>
            </a:r>
          </a:p>
          <a:p>
            <a:pPr eaLnBrk="1" hangingPunct="1">
              <a:buFontTx/>
              <a:buBlip>
                <a:blip r:embed="rId4"/>
              </a:buBlip>
            </a:pPr>
            <a:r>
              <a:rPr lang="en-US" altLang="en-US" sz="3200" dirty="0" smtClean="0"/>
              <a:t>How can we help fulfill this prophecy about the Book of Mormon?</a:t>
            </a:r>
          </a:p>
          <a:p>
            <a:pPr eaLnBrk="1" hangingPunct="1">
              <a:buFontTx/>
              <a:buBlip>
                <a:blip r:embed="rId4"/>
              </a:buBlip>
            </a:pPr>
            <a:endParaRPr lang="en-US" altLang="en-US" dirty="0" smtClean="0"/>
          </a:p>
        </p:txBody>
      </p:sp>
      <p:pic>
        <p:nvPicPr>
          <p:cNvPr id="32772" name="Picture 3" descr="C:\Documents and Settings\Roger\Local Settings\Temporary Internet Files\Content.IE5\ZJVMMPIY\MCj0423828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950" y="2514600"/>
            <a:ext cx="1752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26626">
                                            <p:txEl>
                                              <p:pRg st="0" end="0"/>
                                            </p:txEl>
                                          </p:spTgt>
                                        </p:tgtEl>
                                        <p:attrNameLst>
                                          <p:attrName>ppt_x</p:attrName>
                                        </p:attrNameLst>
                                      </p:cBhvr>
                                    </p:anim>
                                    <p:anim from="0" to="-1.0" calcmode="lin" valueType="num">
                                      <p:cBhvr>
                                        <p:cTn id="8" dur="200" decel="50000" autoRev="1" fill="hold">
                                          <p:stCondLst>
                                            <p:cond delay="600"/>
                                          </p:stCondLst>
                                        </p:cTn>
                                        <p:tgtEl>
                                          <p:spTgt spid="26626">
                                            <p:txEl>
                                              <p:pRg st="0" end="0"/>
                                            </p:txEl>
                                          </p:spTgt>
                                        </p:tgtEl>
                                        <p:attrNameLst>
                                          <p:attrName>xshear</p:attrName>
                                        </p:attrNameLst>
                                      </p:cBhvr>
                                    </p:anim>
                                    <p:animScale>
                                      <p:cBhvr>
                                        <p:cTn id="9" dur="200" decel="100000" autoRev="1" fill="hold">
                                          <p:stCondLst>
                                            <p:cond delay="600"/>
                                          </p:stCondLst>
                                        </p:cTn>
                                        <p:tgtEl>
                                          <p:spTgt spid="26626">
                                            <p:txEl>
                                              <p:pRg st="0" end="0"/>
                                            </p:txEl>
                                          </p:spTgt>
                                        </p:tgtEl>
                                      </p:cBhvr>
                                      <p:from x="100000" y="100000"/>
                                      <p:to x="80000" y="100000"/>
                                    </p:animScale>
                                    <p:anim by="(#ppt_h/3+#ppt_w*0.1)" calcmode="lin" valueType="num">
                                      <p:cBhvr additive="sum">
                                        <p:cTn id="10" dur="200" decel="100000" autoRev="1" fill="hold">
                                          <p:stCondLst>
                                            <p:cond delay="600"/>
                                          </p:stCondLst>
                                        </p:cTn>
                                        <p:tgtEl>
                                          <p:spTgt spid="26626">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271" fill="hold"/>
                                        <p:tgtEl>
                                          <p:spTgt spid="4"/>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26626">
                                            <p:txEl>
                                              <p:pRg st="1" end="1"/>
                                            </p:txEl>
                                          </p:spTgt>
                                        </p:tgtEl>
                                        <p:attrNameLst>
                                          <p:attrName>style.visibility</p:attrName>
                                        </p:attrNameLst>
                                      </p:cBhvr>
                                      <p:to>
                                        <p:strVal val="visible"/>
                                      </p:to>
                                    </p:set>
                                    <p:anim from="(-#ppt_w/2)" to="(#ppt_x)" calcmode="lin" valueType="num">
                                      <p:cBhvr>
                                        <p:cTn id="19" dur="600" fill="hold">
                                          <p:stCondLst>
                                            <p:cond delay="0"/>
                                          </p:stCondLst>
                                        </p:cTn>
                                        <p:tgtEl>
                                          <p:spTgt spid="26626">
                                            <p:txEl>
                                              <p:pRg st="1" end="1"/>
                                            </p:txEl>
                                          </p:spTgt>
                                        </p:tgtEl>
                                        <p:attrNameLst>
                                          <p:attrName>ppt_x</p:attrName>
                                        </p:attrNameLst>
                                      </p:cBhvr>
                                    </p:anim>
                                    <p:anim from="0" to="-1.0" calcmode="lin" valueType="num">
                                      <p:cBhvr>
                                        <p:cTn id="20" dur="200" decel="50000" autoRev="1" fill="hold">
                                          <p:stCondLst>
                                            <p:cond delay="600"/>
                                          </p:stCondLst>
                                        </p:cTn>
                                        <p:tgtEl>
                                          <p:spTgt spid="26626">
                                            <p:txEl>
                                              <p:pRg st="1" end="1"/>
                                            </p:txEl>
                                          </p:spTgt>
                                        </p:tgtEl>
                                        <p:attrNameLst>
                                          <p:attrName>xshear</p:attrName>
                                        </p:attrNameLst>
                                      </p:cBhvr>
                                    </p:anim>
                                    <p:animScale>
                                      <p:cBhvr>
                                        <p:cTn id="21" dur="200" decel="100000" autoRev="1" fill="hold">
                                          <p:stCondLst>
                                            <p:cond delay="600"/>
                                          </p:stCondLst>
                                        </p:cTn>
                                        <p:tgtEl>
                                          <p:spTgt spid="26626">
                                            <p:txEl>
                                              <p:pRg st="1" end="1"/>
                                            </p:txEl>
                                          </p:spTgt>
                                        </p:tgtEl>
                                      </p:cBhvr>
                                      <p:from x="100000" y="100000"/>
                                      <p:to x="80000" y="100000"/>
                                    </p:animScale>
                                    <p:anim by="(#ppt_h/3+#ppt_w*0.1)" calcmode="lin" valueType="num">
                                      <p:cBhvr additive="sum">
                                        <p:cTn id="22" dur="200" decel="100000" autoRev="1" fill="hold">
                                          <p:stCondLst>
                                            <p:cond delay="600"/>
                                          </p:stCondLst>
                                        </p:cTn>
                                        <p:tgtEl>
                                          <p:spTgt spid="26626">
                                            <p:txEl>
                                              <p:pRg st="1" end="1"/>
                                            </p:txEl>
                                          </p:spTgt>
                                        </p:tgtEl>
                                        <p:attrNameLst>
                                          <p:attrName>ppt_x</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26626">
                                            <p:txEl>
                                              <p:pRg st="2" end="2"/>
                                            </p:txEl>
                                          </p:spTgt>
                                        </p:tgtEl>
                                        <p:attrNameLst>
                                          <p:attrName>style.visibility</p:attrName>
                                        </p:attrNameLst>
                                      </p:cBhvr>
                                      <p:to>
                                        <p:strVal val="visible"/>
                                      </p:to>
                                    </p:set>
                                    <p:anim from="(-#ppt_w/2)" to="(#ppt_x)" calcmode="lin" valueType="num">
                                      <p:cBhvr>
                                        <p:cTn id="27" dur="600" fill="hold">
                                          <p:stCondLst>
                                            <p:cond delay="0"/>
                                          </p:stCondLst>
                                        </p:cTn>
                                        <p:tgtEl>
                                          <p:spTgt spid="26626">
                                            <p:txEl>
                                              <p:pRg st="2" end="2"/>
                                            </p:txEl>
                                          </p:spTgt>
                                        </p:tgtEl>
                                        <p:attrNameLst>
                                          <p:attrName>ppt_x</p:attrName>
                                        </p:attrNameLst>
                                      </p:cBhvr>
                                    </p:anim>
                                    <p:anim from="0" to="-1.0" calcmode="lin" valueType="num">
                                      <p:cBhvr>
                                        <p:cTn id="28" dur="200" decel="50000" autoRev="1" fill="hold">
                                          <p:stCondLst>
                                            <p:cond delay="600"/>
                                          </p:stCondLst>
                                        </p:cTn>
                                        <p:tgtEl>
                                          <p:spTgt spid="26626">
                                            <p:txEl>
                                              <p:pRg st="2" end="2"/>
                                            </p:txEl>
                                          </p:spTgt>
                                        </p:tgtEl>
                                        <p:attrNameLst>
                                          <p:attrName>xshear</p:attrName>
                                        </p:attrNameLst>
                                      </p:cBhvr>
                                    </p:anim>
                                    <p:animScale>
                                      <p:cBhvr>
                                        <p:cTn id="29" dur="200" decel="100000" autoRev="1" fill="hold">
                                          <p:stCondLst>
                                            <p:cond delay="600"/>
                                          </p:stCondLst>
                                        </p:cTn>
                                        <p:tgtEl>
                                          <p:spTgt spid="26626">
                                            <p:txEl>
                                              <p:pRg st="2" end="2"/>
                                            </p:txEl>
                                          </p:spTgt>
                                        </p:tgtEl>
                                      </p:cBhvr>
                                      <p:from x="100000" y="100000"/>
                                      <p:to x="80000" y="100000"/>
                                    </p:animScale>
                                    <p:anim by="(#ppt_h/3+#ppt_w*0.1)" calcmode="lin" valueType="num">
                                      <p:cBhvr additive="sum">
                                        <p:cTn id="30" dur="200" decel="100000" autoRev="1" fill="hold">
                                          <p:stCondLst>
                                            <p:cond delay="600"/>
                                          </p:stCondLst>
                                        </p:cTn>
                                        <p:tgtEl>
                                          <p:spTgt spid="26626">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2662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228600" y="400050"/>
            <a:ext cx="4539342" cy="6066063"/>
          </a:xfrm>
        </p:spPr>
        <p:txBody>
          <a:bodyPr anchor="ctr"/>
          <a:lstStyle/>
          <a:p>
            <a:pPr eaLnBrk="1" hangingPunct="1">
              <a:buFontTx/>
              <a:buBlip>
                <a:blip r:embed="rId2"/>
              </a:buBlip>
            </a:pPr>
            <a:r>
              <a:rPr lang="en-US" altLang="en-US" dirty="0" smtClean="0">
                <a:solidFill>
                  <a:srgbClr val="4070AA"/>
                </a:solidFill>
              </a:rPr>
              <a:t>Where will Zion, the New Jerusalem be located? </a:t>
            </a:r>
          </a:p>
          <a:p>
            <a:pPr eaLnBrk="1" hangingPunct="1">
              <a:buFontTx/>
              <a:buBlip>
                <a:blip r:embed="rId2"/>
              </a:buBlip>
            </a:pPr>
            <a:r>
              <a:rPr lang="en-US" altLang="en-US" dirty="0" smtClean="0">
                <a:solidFill>
                  <a:srgbClr val="4070AA"/>
                </a:solidFill>
              </a:rPr>
              <a:t>How long will Jesus Christ dwell on the earth with the righteous in Zion? </a:t>
            </a:r>
            <a:r>
              <a:rPr lang="en-US" altLang="en-US" dirty="0" smtClean="0">
                <a:solidFill>
                  <a:srgbClr val="4070AA"/>
                </a:solidFill>
              </a:rPr>
              <a:t>(Moses 7:64–65)</a:t>
            </a:r>
            <a:endParaRPr lang="en-US" altLang="en-US" dirty="0" smtClean="0">
              <a:solidFill>
                <a:srgbClr val="4070AA"/>
              </a:solidFill>
            </a:endParaRPr>
          </a:p>
        </p:txBody>
      </p:sp>
      <p:pic>
        <p:nvPicPr>
          <p:cNvPr id="26629" name="Picture 5" descr="http://www.sugardoodle.net/sdclipart/wp-content/uploads/2010/01/1-25-2010-11-35-07-PM.jpg"/>
          <p:cNvPicPr>
            <a:picLocks noChangeAspect="1" noChangeArrowheads="1"/>
          </p:cNvPicPr>
          <p:nvPr/>
        </p:nvPicPr>
        <p:blipFill>
          <a:blip r:embed="rId3" cstate="print"/>
          <a:srcRect/>
          <a:stretch>
            <a:fillRect/>
          </a:stretch>
        </p:blipFill>
        <p:spPr bwMode="auto">
          <a:xfrm>
            <a:off x="4767942" y="211422"/>
            <a:ext cx="4158703" cy="6254691"/>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627">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266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6627">
                                            <p:txEl>
                                              <p:pRg st="1" end="1"/>
                                            </p:txEl>
                                          </p:spTgt>
                                        </p:tgtEl>
                                        <p:attrNameLst>
                                          <p:attrName>style.visibility</p:attrName>
                                        </p:attrNameLst>
                                      </p:cBhvr>
                                      <p:to>
                                        <p:strVal val="visible"/>
                                      </p:to>
                                    </p:set>
                                    <p:anim calcmode="lin" valueType="num">
                                      <p:cBhvr>
                                        <p:cTn id="15"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62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6627">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26627">
                                            <p:txEl>
                                              <p:pRg st="1" end="1"/>
                                            </p:txEl>
                                          </p:spTgt>
                                        </p:tgtEl>
                                      </p:cBhvr>
                                    </p:animEffect>
                                  </p:childTnLst>
                                </p:cTn>
                              </p:par>
                            </p:childTnLst>
                          </p:cTn>
                        </p:par>
                        <p:par>
                          <p:cTn id="19" fill="hold" nodeType="afterGroup">
                            <p:stCondLst>
                              <p:cond delay="2325"/>
                            </p:stCondLst>
                            <p:childTnLst>
                              <p:par>
                                <p:cTn id="20" presetID="42" presetClass="entr" presetSubtype="0" fill="hold" nodeType="after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fade">
                                      <p:cBhvr>
                                        <p:cTn id="22" dur="1000"/>
                                        <p:tgtEl>
                                          <p:spTgt spid="26629"/>
                                        </p:tgtEl>
                                      </p:cBhvr>
                                    </p:animEffect>
                                    <p:anim calcmode="lin" valueType="num">
                                      <p:cBhvr>
                                        <p:cTn id="23" dur="1000" fill="hold"/>
                                        <p:tgtEl>
                                          <p:spTgt spid="26629"/>
                                        </p:tgtEl>
                                        <p:attrNameLst>
                                          <p:attrName>ppt_x</p:attrName>
                                        </p:attrNameLst>
                                      </p:cBhvr>
                                      <p:tavLst>
                                        <p:tav tm="0">
                                          <p:val>
                                            <p:strVal val="#ppt_x"/>
                                          </p:val>
                                        </p:tav>
                                        <p:tav tm="100000">
                                          <p:val>
                                            <p:strVal val="#ppt_x"/>
                                          </p:val>
                                        </p:tav>
                                      </p:tavLst>
                                    </p:anim>
                                    <p:anim calcmode="lin" valueType="num">
                                      <p:cBhvr>
                                        <p:cTn id="24" dur="1000" fill="hold"/>
                                        <p:tgtEl>
                                          <p:spTgt spid="266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4158342" y="389163"/>
            <a:ext cx="4757057" cy="6174923"/>
          </a:xfrm>
        </p:spPr>
        <p:txBody>
          <a:bodyPr anchor="ctr"/>
          <a:lstStyle/>
          <a:p>
            <a:pPr eaLnBrk="1" hangingPunct="1">
              <a:buFontTx/>
              <a:buBlip>
                <a:blip r:embed="rId2"/>
              </a:buBlip>
              <a:defRPr/>
            </a:pPr>
            <a:r>
              <a:rPr lang="en-US" sz="4000" dirty="0" smtClean="0">
                <a:solidFill>
                  <a:schemeClr val="accent1">
                    <a:lumMod val="75000"/>
                  </a:schemeClr>
                </a:solidFill>
              </a:rPr>
              <a:t>This period of one thousand years is called the Millennium.</a:t>
            </a:r>
          </a:p>
          <a:p>
            <a:pPr eaLnBrk="1" hangingPunct="1">
              <a:buFontTx/>
              <a:buBlip>
                <a:blip r:embed="rId2"/>
              </a:buBlip>
              <a:defRPr/>
            </a:pPr>
            <a:r>
              <a:rPr lang="en-US" sz="4000" dirty="0" smtClean="0">
                <a:solidFill>
                  <a:schemeClr val="accent1">
                    <a:lumMod val="75000"/>
                  </a:schemeClr>
                </a:solidFill>
              </a:rPr>
              <a:t>How can you take part in preparing for this joyous time when Zion will be established? </a:t>
            </a:r>
          </a:p>
        </p:txBody>
      </p:sp>
      <p:pic>
        <p:nvPicPr>
          <p:cNvPr id="27658" name="Picture 10" descr="Close this window"/>
          <p:cNvPicPr>
            <a:picLocks noChangeAspect="1" noChangeArrowheads="1"/>
          </p:cNvPicPr>
          <p:nvPr/>
        </p:nvPicPr>
        <p:blipFill>
          <a:blip r:embed="rId3" cstate="print">
            <a:lum bright="23000"/>
          </a:blip>
          <a:srcRect l="10169" t="7467" r="11111" b="6667"/>
          <a:stretch>
            <a:fillRect/>
          </a:stretch>
        </p:blipFill>
        <p:spPr bwMode="auto">
          <a:xfrm>
            <a:off x="199491" y="389163"/>
            <a:ext cx="4078601" cy="6283779"/>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p:cTn id="7" dur="1000" fill="hold"/>
                                        <p:tgtEl>
                                          <p:spTgt spid="27658"/>
                                        </p:tgtEl>
                                        <p:attrNameLst>
                                          <p:attrName>ppt_w</p:attrName>
                                        </p:attrNameLst>
                                      </p:cBhvr>
                                      <p:tavLst>
                                        <p:tav tm="0">
                                          <p:val>
                                            <p:fltVal val="0"/>
                                          </p:val>
                                        </p:tav>
                                        <p:tav tm="100000">
                                          <p:val>
                                            <p:strVal val="#ppt_w"/>
                                          </p:val>
                                        </p:tav>
                                      </p:tavLst>
                                    </p:anim>
                                    <p:anim calcmode="lin" valueType="num">
                                      <p:cBhvr>
                                        <p:cTn id="8" dur="1000" fill="hold"/>
                                        <p:tgtEl>
                                          <p:spTgt spid="27658"/>
                                        </p:tgtEl>
                                        <p:attrNameLst>
                                          <p:attrName>ppt_h</p:attrName>
                                        </p:attrNameLst>
                                      </p:cBhvr>
                                      <p:tavLst>
                                        <p:tav tm="0">
                                          <p:val>
                                            <p:fltVal val="0"/>
                                          </p:val>
                                        </p:tav>
                                        <p:tav tm="100000">
                                          <p:val>
                                            <p:strVal val="#ppt_h"/>
                                          </p:val>
                                        </p:tav>
                                      </p:tavLst>
                                    </p:anim>
                                    <p:animEffect transition="in" filter="fade">
                                      <p:cBhvr>
                                        <p:cTn id="9" dur="1000"/>
                                        <p:tgtEl>
                                          <p:spTgt spid="2765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 calcmode="lin" valueType="num">
                                      <p:cBhvr>
                                        <p:cTn id="12" dur="10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7651">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2765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7651">
                                            <p:txEl>
                                              <p:pRg st="1" end="1"/>
                                            </p:txEl>
                                          </p:spTgt>
                                        </p:tgtEl>
                                        <p:attrNameLst>
                                          <p:attrName>style.visibility</p:attrName>
                                        </p:attrNameLst>
                                      </p:cBhvr>
                                      <p:to>
                                        <p:strVal val="visible"/>
                                      </p:to>
                                    </p:set>
                                    <p:anim calcmode="lin" valueType="num">
                                      <p:cBhvr>
                                        <p:cTn id="19" dur="10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7651">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Grp="1" noChangeArrowheads="1" noChangeShapeType="1" noTextEdit="1"/>
          </p:cNvSpPr>
          <p:nvPr>
            <p:ph type="title"/>
          </p:nvPr>
        </p:nvSpPr>
        <p:spPr bwMode="auto">
          <a:xfrm>
            <a:off x="2122720" y="1186284"/>
            <a:ext cx="6848134" cy="3766716"/>
          </a:xfrm>
          <a:prstGeom prst="rect">
            <a:avLst/>
          </a:prstGeom>
        </p:spPr>
        <p:txBody>
          <a:bodyPr wrap="none" fromWordArt="1">
            <a:prstTxWarp prst="textPlain">
              <a:avLst>
                <a:gd name="adj" fmla="val 45635"/>
              </a:avLst>
            </a:prstTxWarp>
          </a:bodyPr>
          <a:lstStyle/>
          <a:p>
            <a:pPr algn="ct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Palatino Linotype"/>
              </a:rPr>
              <a:t>Enrichment </a:t>
            </a:r>
            <a:b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Palatino Linotype"/>
              </a:rPr>
            </a:b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Palatino Linotype"/>
              </a:rPr>
              <a:t>Activities</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Palatino Linotype"/>
            </a:endParaRPr>
          </a:p>
        </p:txBody>
      </p:sp>
      <p:sp>
        <p:nvSpPr>
          <p:cNvPr id="6" name="TextBox 5"/>
          <p:cNvSpPr txBox="1"/>
          <p:nvPr/>
        </p:nvSpPr>
        <p:spPr>
          <a:xfrm>
            <a:off x="8392886" y="6139543"/>
            <a:ext cx="577968" cy="369332"/>
          </a:xfrm>
          <a:prstGeom prst="rect">
            <a:avLst/>
          </a:prstGeom>
          <a:noFill/>
        </p:spPr>
        <p:txBody>
          <a:bodyPr wrap="square" rtlCol="0">
            <a:spAutoFit/>
          </a:bodyPr>
          <a:lstStyle/>
          <a:p>
            <a:r>
              <a:rPr lang="en-US" dirty="0" smtClean="0">
                <a:hlinkClick r:id="rId2" action="ppaction://hlinksldjump"/>
              </a:rPr>
              <a:t>T</a:t>
            </a:r>
            <a:endParaRPr lang="en-US" dirty="0"/>
          </a:p>
        </p:txBody>
      </p:sp>
    </p:spTree>
    <p:extLst>
      <p:ext uri="{BB962C8B-B14F-4D97-AF65-F5344CB8AC3E}">
        <p14:creationId xmlns:p14="http://schemas.microsoft.com/office/powerpoint/2010/main" val="3298093724"/>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323850" y="1104900"/>
            <a:ext cx="5105400" cy="5172075"/>
          </a:xfrm>
        </p:spPr>
        <p:txBody>
          <a:bodyPr/>
          <a:lstStyle/>
          <a:p>
            <a:pPr eaLnBrk="1" hangingPunct="1">
              <a:buFontTx/>
              <a:buBlip>
                <a:blip r:embed="rId2"/>
              </a:buBlip>
            </a:pPr>
            <a:r>
              <a:rPr lang="en-US" altLang="en-US" sz="4200" dirty="0" smtClean="0">
                <a:solidFill>
                  <a:srgbClr val="196563"/>
                </a:solidFill>
              </a:rPr>
              <a:t>Let’s compare the story of Enoch’s call with the account in Ether 12:27 of God’s </a:t>
            </a:r>
            <a:r>
              <a:rPr lang="en-US" altLang="en-US" sz="4200" dirty="0" smtClean="0">
                <a:solidFill>
                  <a:srgbClr val="196563"/>
                </a:solidFill>
              </a:rPr>
              <a:t>promises </a:t>
            </a:r>
            <a:r>
              <a:rPr lang="en-US" altLang="en-US" sz="4200" dirty="0" smtClean="0">
                <a:solidFill>
                  <a:srgbClr val="196563"/>
                </a:solidFill>
              </a:rPr>
              <a:t>to those who feel inadequate to accept callings. </a:t>
            </a:r>
          </a:p>
          <a:p>
            <a:pPr eaLnBrk="1" hangingPunct="1">
              <a:buFontTx/>
              <a:buBlip>
                <a:blip r:embed="rId2"/>
              </a:buBlip>
            </a:pPr>
            <a:endParaRPr lang="en-US" altLang="en-US" dirty="0" smtClean="0"/>
          </a:p>
        </p:txBody>
      </p:sp>
      <p:pic>
        <p:nvPicPr>
          <p:cNvPr id="5" name="Picture 4" descr="scriptures.jpg"/>
          <p:cNvPicPr>
            <a:picLocks noChangeAspect="1"/>
          </p:cNvPicPr>
          <p:nvPr/>
        </p:nvPicPr>
        <p:blipFill>
          <a:blip r:embed="rId3" cstate="print"/>
          <a:stretch>
            <a:fillRect/>
          </a:stretch>
        </p:blipFill>
        <p:spPr>
          <a:xfrm>
            <a:off x="5661031" y="2000250"/>
            <a:ext cx="2320373" cy="3009900"/>
          </a:xfrm>
          <a:prstGeom prst="rect">
            <a:avLst/>
          </a:prstGeom>
          <a:ln>
            <a:noFill/>
          </a:ln>
          <a:effectLst>
            <a:softEdge rad="112500"/>
          </a:effectLst>
        </p:spPr>
      </p:pic>
      <p:sp>
        <p:nvSpPr>
          <p:cNvPr id="21508"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Enrichment Activity 1</a:t>
            </a:r>
          </a:p>
        </p:txBody>
      </p:sp>
      <p:sp>
        <p:nvSpPr>
          <p:cNvPr id="6" name="TextBox 5"/>
          <p:cNvSpPr txBox="1"/>
          <p:nvPr/>
        </p:nvSpPr>
        <p:spPr>
          <a:xfrm>
            <a:off x="8392886" y="6139543"/>
            <a:ext cx="577968" cy="369332"/>
          </a:xfrm>
          <a:prstGeom prst="rect">
            <a:avLst/>
          </a:prstGeom>
          <a:noFill/>
        </p:spPr>
        <p:txBody>
          <a:bodyPr wrap="square" rtlCol="0">
            <a:spAutoFit/>
          </a:bodyPr>
          <a:lstStyle/>
          <a:p>
            <a:r>
              <a:rPr lang="en-US" dirty="0" smtClean="0">
                <a:hlinkClick r:id="rId4" action="ppaction://hlinksldjump"/>
              </a:rPr>
              <a:t>T</a:t>
            </a:r>
            <a:endParaRPr lang="en-US" dirty="0"/>
          </a:p>
        </p:txBody>
      </p:sp>
    </p:spTree>
    <p:extLst>
      <p:ext uri="{BB962C8B-B14F-4D97-AF65-F5344CB8AC3E}">
        <p14:creationId xmlns:p14="http://schemas.microsoft.com/office/powerpoint/2010/main" val="37775668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2.5"/>
                                          </p:val>
                                        </p:tav>
                                        <p:tav tm="100000">
                                          <p:val>
                                            <p:strVal val="#ppt_w"/>
                                          </p:val>
                                        </p:tav>
                                      </p:tavLst>
                                    </p:anim>
                                    <p:anim calcmode="lin" valueType="num">
                                      <p:cBhvr>
                                        <p:cTn id="8" dur="1000" fill="hold"/>
                                        <p:tgtEl>
                                          <p:spTgt spid="5"/>
                                        </p:tgtEl>
                                        <p:attrNameLst>
                                          <p:attrName>ppt_h</p:attrName>
                                        </p:attrNameLst>
                                      </p:cBhvr>
                                      <p:tavLst>
                                        <p:tav tm="0">
                                          <p:val>
                                            <p:strVal val="#ppt_h*0.01"/>
                                          </p:val>
                                        </p:tav>
                                        <p:tav tm="100000">
                                          <p:val>
                                            <p:strVal val="#ppt_h"/>
                                          </p:val>
                                        </p:tav>
                                      </p:tavLst>
                                    </p:anim>
                                    <p:anim calcmode="lin" valueType="num">
                                      <p:cBhvr>
                                        <p:cTn id="9" dur="1000" fill="hold"/>
                                        <p:tgtEl>
                                          <p:spTgt spid="5"/>
                                        </p:tgtEl>
                                        <p:attrNameLst>
                                          <p:attrName>ppt_x</p:attrName>
                                        </p:attrNameLst>
                                      </p:cBhvr>
                                      <p:tavLst>
                                        <p:tav tm="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h+1"/>
                                          </p:val>
                                        </p:tav>
                                        <p:tav tm="100000">
                                          <p:val>
                                            <p:strVal val="#ppt_y"/>
                                          </p:val>
                                        </p:tav>
                                      </p:tavLst>
                                    </p:anim>
                                    <p:animEffect transition="in" filter="fade">
                                      <p:cBhvr>
                                        <p:cTn id="11" dur="1000"/>
                                        <p:tgtEl>
                                          <p:spTgt spid="5"/>
                                        </p:tgtEl>
                                      </p:cBhvr>
                                    </p:animEffect>
                                  </p:childTnLst>
                                </p:cTn>
                              </p:par>
                            </p:childTnLst>
                          </p:cTn>
                        </p:par>
                        <p:par>
                          <p:cTn id="12" fill="hold" nodeType="afterGroup">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5362">
                                            <p:txEl>
                                              <p:pRg st="0" end="0"/>
                                            </p:txEl>
                                          </p:spTgt>
                                        </p:tgtEl>
                                        <p:attrNameLst>
                                          <p:attrName>style.visibility</p:attrName>
                                        </p:attrNameLst>
                                      </p:cBhvr>
                                      <p:to>
                                        <p:strVal val="visible"/>
                                      </p:to>
                                    </p:set>
                                    <p:anim calcmode="lin" valueType="num">
                                      <p:cBhvr>
                                        <p:cTn id="15" dur="500" fill="hold"/>
                                        <p:tgtEl>
                                          <p:spTgt spid="153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5362">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153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53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5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lstStyle/>
          <a:p>
            <a:pPr eaLnBrk="1" hangingPunct="1">
              <a:buFontTx/>
              <a:buBlip>
                <a:blip r:embed="rId2"/>
              </a:buBlip>
            </a:pPr>
            <a:r>
              <a:rPr lang="en-US" altLang="en-US" dirty="0" smtClean="0">
                <a:solidFill>
                  <a:srgbClr val="165A58"/>
                </a:solidFill>
              </a:rPr>
              <a:t>If you have your own copies of the Pearl of Great Price mark any of the following verses that could strengthen and help you when you feel inadequate:</a:t>
            </a:r>
          </a:p>
          <a:p>
            <a:pPr lvl="1" eaLnBrk="1" hangingPunct="1">
              <a:buFontTx/>
              <a:buBlip>
                <a:blip r:embed="rId3"/>
              </a:buBlip>
            </a:pPr>
            <a:r>
              <a:rPr lang="en-US" altLang="en-US" dirty="0" smtClean="0">
                <a:solidFill>
                  <a:srgbClr val="165A58"/>
                </a:solidFill>
              </a:rPr>
              <a:t>Moses 6:31—Enoch felt weak so he prayed in humility.</a:t>
            </a:r>
          </a:p>
          <a:p>
            <a:pPr lvl="1" eaLnBrk="1" hangingPunct="1">
              <a:buFontTx/>
              <a:buBlip>
                <a:blip r:embed="rId3"/>
              </a:buBlip>
            </a:pPr>
            <a:r>
              <a:rPr lang="en-US" altLang="en-US" dirty="0" smtClean="0">
                <a:solidFill>
                  <a:srgbClr val="165A58"/>
                </a:solidFill>
              </a:rPr>
              <a:t>Moses 7:13—Enoch had faith and his weaknesses became his strengths.</a:t>
            </a:r>
          </a:p>
          <a:p>
            <a:pPr lvl="1" eaLnBrk="1" hangingPunct="1">
              <a:buFontTx/>
              <a:buBlip>
                <a:blip r:embed="rId3"/>
              </a:buBlip>
            </a:pPr>
            <a:r>
              <a:rPr lang="en-US" altLang="en-US" dirty="0" smtClean="0">
                <a:solidFill>
                  <a:srgbClr val="165A58"/>
                </a:solidFill>
              </a:rPr>
              <a:t>Moses 6:35—Enoch was obedient.</a:t>
            </a:r>
          </a:p>
          <a:p>
            <a:pPr lvl="1" eaLnBrk="1" hangingPunct="1">
              <a:buFontTx/>
              <a:buBlip>
                <a:blip r:embed="rId3"/>
              </a:buBlip>
            </a:pPr>
            <a:r>
              <a:rPr lang="en-US" altLang="en-US" dirty="0" smtClean="0">
                <a:solidFill>
                  <a:srgbClr val="165A58"/>
                </a:solidFill>
              </a:rPr>
              <a:t>Moses 6:37—Enoch worked hard.</a:t>
            </a:r>
          </a:p>
          <a:p>
            <a:pPr lvl="1" eaLnBrk="1" hangingPunct="1">
              <a:buFontTx/>
              <a:buBlip>
                <a:blip r:embed="rId3"/>
              </a:buBlip>
            </a:pPr>
            <a:r>
              <a:rPr lang="en-US" altLang="en-US" dirty="0" smtClean="0">
                <a:solidFill>
                  <a:srgbClr val="165A58"/>
                </a:solidFill>
              </a:rPr>
              <a:t>Moses 7:41, 44—Enoch had compassion.</a:t>
            </a:r>
          </a:p>
          <a:p>
            <a:pPr>
              <a:buFontTx/>
              <a:buBlip>
                <a:blip r:embed="rId2"/>
              </a:buBlip>
            </a:pPr>
            <a:endParaRPr lang="en-US" altLang="en-US" dirty="0" smtClean="0"/>
          </a:p>
        </p:txBody>
      </p:sp>
      <p:sp>
        <p:nvSpPr>
          <p:cNvPr id="22531"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Enrichment Activity 1</a:t>
            </a:r>
          </a:p>
        </p:txBody>
      </p:sp>
      <p:sp>
        <p:nvSpPr>
          <p:cNvPr id="4" name="TextBox 3"/>
          <p:cNvSpPr txBox="1"/>
          <p:nvPr/>
        </p:nvSpPr>
        <p:spPr>
          <a:xfrm>
            <a:off x="8392886" y="6139543"/>
            <a:ext cx="577968" cy="369332"/>
          </a:xfrm>
          <a:prstGeom prst="rect">
            <a:avLst/>
          </a:prstGeom>
          <a:noFill/>
        </p:spPr>
        <p:txBody>
          <a:bodyPr wrap="square" rtlCol="0">
            <a:spAutoFit/>
          </a:bodyPr>
          <a:lstStyle/>
          <a:p>
            <a:r>
              <a:rPr lang="en-US" dirty="0" smtClean="0">
                <a:hlinkClick r:id="rId4" action="ppaction://hlinksldjump"/>
              </a:rPr>
              <a:t>T</a:t>
            </a:r>
            <a:endParaRPr lang="en-US" dirty="0"/>
          </a:p>
        </p:txBody>
      </p:sp>
    </p:spTree>
    <p:extLst>
      <p:ext uri="{BB962C8B-B14F-4D97-AF65-F5344CB8AC3E}">
        <p14:creationId xmlns:p14="http://schemas.microsoft.com/office/powerpoint/2010/main" val="30586788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029700" cy="895350"/>
          </a:xfrm>
          <a:ln>
            <a:miter lim="800000"/>
            <a:headEnd/>
            <a:tailEnd/>
          </a:ln>
          <a:extLst/>
        </p:spPr>
        <p:txBody>
          <a:bodyPr rtlCol="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en-US" sz="5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tenth Article of Faith</a:t>
            </a:r>
            <a:endParaRPr lang="en-US" sz="5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9699" name="Content Placeholder 2"/>
          <p:cNvSpPr>
            <a:spLocks noGrp="1"/>
          </p:cNvSpPr>
          <p:nvPr>
            <p:ph idx="1"/>
          </p:nvPr>
        </p:nvSpPr>
        <p:spPr>
          <a:xfrm>
            <a:off x="114300" y="895350"/>
            <a:ext cx="8572500" cy="5686425"/>
          </a:xfrm>
        </p:spPr>
        <p:txBody>
          <a:bodyPr/>
          <a:lstStyle/>
          <a:p>
            <a:pPr eaLnBrk="1" hangingPunct="1">
              <a:buFontTx/>
              <a:buBlip>
                <a:blip r:embed="rId2"/>
              </a:buBlip>
            </a:pPr>
            <a:r>
              <a:rPr lang="en-US" altLang="en-US" sz="4400" smtClean="0">
                <a:solidFill>
                  <a:srgbClr val="002060"/>
                </a:solidFill>
              </a:rPr>
              <a:t>We believe in the literal gathering of Israel and in the restoration of the Ten Tribes; that Zion (the New Jerusalem) will be built upon the American continent; that Christ will reign personally upon the earth; and, that the earth will be renewed and receive its paradisiacal glory. </a:t>
            </a:r>
          </a:p>
          <a:p>
            <a:pPr eaLnBrk="1" hangingPunct="1">
              <a:buFontTx/>
              <a:buBlip>
                <a:blip r:embed="rId2"/>
              </a:buBlip>
            </a:pPr>
            <a:endParaRPr lang="en-US" altLang="en-US" smtClean="0"/>
          </a:p>
        </p:txBody>
      </p:sp>
      <p:sp>
        <p:nvSpPr>
          <p:cNvPr id="35844"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Enrichment Activity 3</a:t>
            </a:r>
          </a:p>
        </p:txBody>
      </p:sp>
      <p:sp>
        <p:nvSpPr>
          <p:cNvPr id="7" name="TextBox 6"/>
          <p:cNvSpPr txBox="1"/>
          <p:nvPr/>
        </p:nvSpPr>
        <p:spPr>
          <a:xfrm>
            <a:off x="8392886" y="6139543"/>
            <a:ext cx="577968" cy="369332"/>
          </a:xfrm>
          <a:prstGeom prst="rect">
            <a:avLst/>
          </a:prstGeom>
          <a:noFill/>
        </p:spPr>
        <p:txBody>
          <a:bodyPr wrap="square" rtlCol="0">
            <a:spAutoFit/>
          </a:bodyPr>
          <a:lstStyle/>
          <a:p>
            <a:r>
              <a:rPr lang="en-US" dirty="0" smtClean="0">
                <a:hlinkClick r:id="rId3" action="ppaction://hlinksldjump"/>
              </a:rPr>
              <a:t>T</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9699">
                                            <p:txEl>
                                              <p:pRg st="0" end="0"/>
                                            </p:txEl>
                                          </p:spTgt>
                                        </p:tgtEl>
                                        <p:attrNameLst>
                                          <p:attrName>style.visibility</p:attrName>
                                        </p:attrNameLst>
                                      </p:cBhvr>
                                      <p:to>
                                        <p:strVal val="visible"/>
                                      </p:to>
                                    </p:set>
                                    <p:anim calcmode="discrete" valueType="clr">
                                      <p:cBhvr override="childStyle">
                                        <p:cTn id="7" dur="80"/>
                                        <p:tgtEl>
                                          <p:spTgt spid="296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5410200"/>
            <a:ext cx="8153400" cy="715963"/>
          </a:xfrm>
        </p:spPr>
        <p:txBody>
          <a:bodyPr/>
          <a:lstStyle/>
          <a:p>
            <a:pPr marL="0" indent="0" algn="ctr" eaLnBrk="1" hangingPunct="1">
              <a:buFont typeface="Symbol" pitchFamily="18" charset="2"/>
              <a:buNone/>
            </a:pPr>
            <a:r>
              <a:rPr lang="en-US" altLang="en-US" smtClean="0"/>
              <a:t>(Enter name here)</a:t>
            </a: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effectLst>
                  <a:outerShdw blurRad="38100" dist="38100" dir="2700000" algn="tl">
                    <a:srgbClr val="000000">
                      <a:alpha val="43137"/>
                    </a:srgbClr>
                  </a:outerShdw>
                </a:effectLst>
              </a:rPr>
              <a:t>OUR OPENING PRAYER WILL BE GIVEN BY</a:t>
            </a:r>
            <a:endParaRPr lang="en-US" b="1" dirty="0">
              <a:effectLst>
                <a:outerShdw blurRad="38100" dist="38100" dir="2700000" algn="tl">
                  <a:srgbClr val="000000">
                    <a:alpha val="43137"/>
                  </a:srgbClr>
                </a:outerShdw>
              </a:effectLst>
            </a:endParaRPr>
          </a:p>
        </p:txBody>
      </p:sp>
      <p:grpSp>
        <p:nvGrpSpPr>
          <p:cNvPr id="4" name="Group 5"/>
          <p:cNvGrpSpPr>
            <a:grpSpLocks noChangeAspect="1"/>
          </p:cNvGrpSpPr>
          <p:nvPr/>
        </p:nvGrpSpPr>
        <p:grpSpPr bwMode="auto">
          <a:xfrm>
            <a:off x="2971800" y="1846800"/>
            <a:ext cx="3032819" cy="3385056"/>
            <a:chOff x="772" y="2023"/>
            <a:chExt cx="1628" cy="1701"/>
          </a:xfrm>
          <a:effectLst>
            <a:outerShdw blurRad="292100" dist="139700" dir="2700000" algn="tl" rotWithShape="0">
              <a:srgbClr val="080808">
                <a:alpha val="65000"/>
              </a:srgbClr>
            </a:outerShdw>
          </a:effectLst>
        </p:grpSpPr>
        <p:sp>
          <p:nvSpPr>
            <p:cNvPr id="5"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2"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3"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4"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5"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6"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7"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8"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9"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0"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1"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2"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3"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4"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5"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6"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Tree>
    <p:extLst>
      <p:ext uri="{BB962C8B-B14F-4D97-AF65-F5344CB8AC3E}">
        <p14:creationId xmlns:p14="http://schemas.microsoft.com/office/powerpoint/2010/main" val="591486099"/>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Image"/>
          <p:cNvPicPr>
            <a:picLocks noChangeAspect="1" noChangeArrowheads="1"/>
          </p:cNvPicPr>
          <p:nvPr/>
        </p:nvPicPr>
        <p:blipFill>
          <a:blip r:embed="rId2" cstate="print"/>
          <a:srcRect/>
          <a:stretch>
            <a:fillRect/>
          </a:stretch>
        </p:blipFill>
        <p:spPr bwMode="auto">
          <a:xfrm>
            <a:off x="4591052" y="441519"/>
            <a:ext cx="3801834" cy="5785110"/>
          </a:xfrm>
          <a:prstGeom prst="rect">
            <a:avLst/>
          </a:prstGeom>
          <a:ln>
            <a:noFill/>
          </a:ln>
          <a:effectLst>
            <a:softEdge rad="112500"/>
          </a:effectLst>
        </p:spPr>
      </p:pic>
      <p:sp>
        <p:nvSpPr>
          <p:cNvPr id="30723" name="Content Placeholder 2"/>
          <p:cNvSpPr>
            <a:spLocks noGrp="1"/>
          </p:cNvSpPr>
          <p:nvPr>
            <p:ph idx="1"/>
          </p:nvPr>
        </p:nvSpPr>
        <p:spPr>
          <a:xfrm>
            <a:off x="166008" y="742950"/>
            <a:ext cx="4686300" cy="5838825"/>
          </a:xfrm>
        </p:spPr>
        <p:txBody>
          <a:bodyPr/>
          <a:lstStyle/>
          <a:p>
            <a:pPr eaLnBrk="1" hangingPunct="1">
              <a:buFontTx/>
              <a:buBlip>
                <a:blip r:embed="rId3"/>
              </a:buBlip>
            </a:pPr>
            <a:r>
              <a:rPr lang="en-US" altLang="en-US" sz="4400" dirty="0" smtClean="0">
                <a:solidFill>
                  <a:srgbClr val="002060"/>
                </a:solidFill>
              </a:rPr>
              <a:t>The time when the earth will be renewed and Jesus Christ will come to reign personally on the earth will be the Millennium.</a:t>
            </a:r>
          </a:p>
          <a:p>
            <a:pPr eaLnBrk="1" hangingPunct="1">
              <a:buFontTx/>
              <a:buBlip>
                <a:blip r:embed="rId3"/>
              </a:buBlip>
            </a:pPr>
            <a:endParaRPr lang="en-US" altLang="en-US" dirty="0" smtClean="0"/>
          </a:p>
        </p:txBody>
      </p:sp>
      <p:sp>
        <p:nvSpPr>
          <p:cNvPr id="29699" name="TextBox 3"/>
          <p:cNvSpPr txBox="1">
            <a:spLocks noChangeArrowheads="1"/>
          </p:cNvSpPr>
          <p:nvPr/>
        </p:nvSpPr>
        <p:spPr bwMode="auto">
          <a:xfrm>
            <a:off x="7532688" y="6581775"/>
            <a:ext cx="1611312" cy="276225"/>
          </a:xfrm>
          <a:prstGeom prst="rect">
            <a:avLst/>
          </a:prstGeom>
          <a:noFill/>
          <a:ln w="9525">
            <a:noFill/>
            <a:miter lim="800000"/>
            <a:headEnd/>
            <a:tailEnd/>
          </a:ln>
        </p:spPr>
        <p:txBody>
          <a:bodyPr wrap="none">
            <a:spAutoFit/>
          </a:bodyPr>
          <a:lstStyle/>
          <a:p>
            <a:pPr>
              <a:defRPr/>
            </a:pPr>
            <a:r>
              <a:rPr lang="en-US" sz="1200" dirty="0">
                <a:solidFill>
                  <a:schemeClr val="accent1">
                    <a:lumMod val="50000"/>
                  </a:schemeClr>
                </a:solidFill>
              </a:rPr>
              <a:t>Enrichment Activity 3</a:t>
            </a:r>
          </a:p>
        </p:txBody>
      </p:sp>
      <p:sp>
        <p:nvSpPr>
          <p:cNvPr id="5" name="TextBox 4"/>
          <p:cNvSpPr txBox="1"/>
          <p:nvPr/>
        </p:nvSpPr>
        <p:spPr>
          <a:xfrm>
            <a:off x="8392886" y="6139543"/>
            <a:ext cx="577968" cy="369332"/>
          </a:xfrm>
          <a:prstGeom prst="rect">
            <a:avLst/>
          </a:prstGeom>
          <a:noFill/>
        </p:spPr>
        <p:txBody>
          <a:bodyPr wrap="square" rtlCol="0">
            <a:spAutoFit/>
          </a:bodyPr>
          <a:lstStyle/>
          <a:p>
            <a:r>
              <a:rPr lang="en-US" dirty="0" smtClean="0">
                <a:hlinkClick r:id="rId4" action="ppaction://hlinksldjump"/>
              </a:rPr>
              <a:t>T</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7" presetClass="entr" presetSubtype="10" fill="hold" grpId="0" nodeType="with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 calcmode="lin" valueType="num">
                                      <p:cBhvr>
                                        <p:cTn id="12" dur="10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072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90500"/>
            <a:ext cx="5029200" cy="6667500"/>
          </a:xfrm>
        </p:spPr>
        <p:txBody>
          <a:bodyPr rtlCol="0">
            <a:normAutofit/>
          </a:bodyPr>
          <a:lstStyle/>
          <a:p>
            <a:pPr eaLnBrk="1" fontAlgn="auto" hangingPunct="1">
              <a:spcAft>
                <a:spcPts val="0"/>
              </a:spcAft>
              <a:defRPr/>
            </a:pPr>
            <a:r>
              <a:rPr lang="en-US" sz="4000" dirty="0" smtClean="0">
                <a:solidFill>
                  <a:schemeClr val="accent3">
                    <a:lumMod val="50000"/>
                  </a:schemeClr>
                </a:solidFill>
              </a:rPr>
              <a:t>I need a volunteer to try to break these sticks while they are tied together. </a:t>
            </a:r>
          </a:p>
          <a:p>
            <a:pPr eaLnBrk="1" fontAlgn="auto" hangingPunct="1">
              <a:spcAft>
                <a:spcPts val="0"/>
              </a:spcAft>
              <a:defRPr/>
            </a:pPr>
            <a:r>
              <a:rPr lang="en-US" sz="4000" dirty="0" smtClean="0">
                <a:solidFill>
                  <a:schemeClr val="accent3">
                    <a:lumMod val="50000"/>
                  </a:schemeClr>
                </a:solidFill>
              </a:rPr>
              <a:t>It is too difficult for one person. </a:t>
            </a:r>
          </a:p>
          <a:p>
            <a:pPr eaLnBrk="1" fontAlgn="auto" hangingPunct="1">
              <a:spcAft>
                <a:spcPts val="0"/>
              </a:spcAft>
              <a:defRPr/>
            </a:pPr>
            <a:r>
              <a:rPr lang="en-US" sz="4000" dirty="0" smtClean="0">
                <a:solidFill>
                  <a:schemeClr val="accent3">
                    <a:lumMod val="50000"/>
                  </a:schemeClr>
                </a:solidFill>
              </a:rPr>
              <a:t>Now, I’m going to untie the string and give each of you a stick to break. </a:t>
            </a:r>
          </a:p>
        </p:txBody>
      </p:sp>
      <p:sp>
        <p:nvSpPr>
          <p:cNvPr id="26627"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Enrichment Activity 4</a:t>
            </a:r>
          </a:p>
        </p:txBody>
      </p:sp>
      <p:pic>
        <p:nvPicPr>
          <p:cNvPr id="20484" name="Picture 4" descr="C:\Documents and Settings\Roger\Local Settings\Temporary Internet Files\Content.IE5\NIMSN5EO\MCSY00606_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05908">
            <a:off x="406400" y="1235075"/>
            <a:ext cx="256381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92886" y="6139543"/>
            <a:ext cx="577968" cy="369332"/>
          </a:xfrm>
          <a:prstGeom prst="rect">
            <a:avLst/>
          </a:prstGeom>
          <a:noFill/>
        </p:spPr>
        <p:txBody>
          <a:bodyPr wrap="square" rtlCol="0">
            <a:spAutoFit/>
          </a:bodyPr>
          <a:lstStyle/>
          <a:p>
            <a:r>
              <a:rPr lang="en-US" dirty="0" smtClean="0">
                <a:hlinkClick r:id="rId3" action="ppaction://hlinksldjump"/>
              </a:rPr>
              <a:t>T</a:t>
            </a:r>
            <a:endParaRPr lang="en-US" dirty="0"/>
          </a:p>
        </p:txBody>
      </p:sp>
    </p:spTree>
    <p:extLst>
      <p:ext uri="{BB962C8B-B14F-4D97-AF65-F5344CB8AC3E}">
        <p14:creationId xmlns:p14="http://schemas.microsoft.com/office/powerpoint/2010/main" val="39621120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fltVal val="0"/>
                                          </p:val>
                                        </p:tav>
                                        <p:tav tm="100000">
                                          <p:val>
                                            <p:strVal val="#ppt_w"/>
                                          </p:val>
                                        </p:tav>
                                      </p:tavLst>
                                    </p:anim>
                                    <p:anim calcmode="lin" valueType="num">
                                      <p:cBhvr>
                                        <p:cTn id="8" dur="1000" fill="hold"/>
                                        <p:tgtEl>
                                          <p:spTgt spid="20484"/>
                                        </p:tgtEl>
                                        <p:attrNameLst>
                                          <p:attrName>ppt_h</p:attrName>
                                        </p:attrNameLst>
                                      </p:cBhvr>
                                      <p:tavLst>
                                        <p:tav tm="0">
                                          <p:val>
                                            <p:fltVal val="0"/>
                                          </p:val>
                                        </p:tav>
                                        <p:tav tm="100000">
                                          <p:val>
                                            <p:strVal val="#ppt_h"/>
                                          </p:val>
                                        </p:tav>
                                      </p:tavLst>
                                    </p:anim>
                                    <p:anim calcmode="lin" valueType="num">
                                      <p:cBhvr>
                                        <p:cTn id="9" dur="1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9"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1"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1771650"/>
            <a:ext cx="5007429" cy="5086350"/>
          </a:xfrm>
        </p:spPr>
        <p:txBody>
          <a:bodyPr/>
          <a:lstStyle/>
          <a:p>
            <a:pPr eaLnBrk="1" hangingPunct="1">
              <a:buFontTx/>
              <a:buBlip>
                <a:blip r:embed="rId2"/>
              </a:buBlip>
            </a:pPr>
            <a:r>
              <a:rPr lang="en-US" altLang="en-US" sz="4000" dirty="0" smtClean="0">
                <a:solidFill>
                  <a:srgbClr val="175F5D"/>
                </a:solidFill>
              </a:rPr>
              <a:t>You could try this activity at home and then discuss with your family different ways you can each do your part to make your home more like the city of Enoch.</a:t>
            </a:r>
          </a:p>
        </p:txBody>
      </p:sp>
      <p:sp>
        <p:nvSpPr>
          <p:cNvPr id="27651"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Enrichment Activity 4</a:t>
            </a:r>
          </a:p>
        </p:txBody>
      </p:sp>
      <p:pic>
        <p:nvPicPr>
          <p:cNvPr id="5" name="Picture 2" descr="Image"/>
          <p:cNvPicPr>
            <a:picLocks noChangeAspect="1" noChangeArrowheads="1"/>
          </p:cNvPicPr>
          <p:nvPr/>
        </p:nvPicPr>
        <p:blipFill>
          <a:blip r:embed="rId3" cstate="print">
            <a:lum bright="16000"/>
          </a:blip>
          <a:srcRect/>
          <a:stretch>
            <a:fillRect/>
          </a:stretch>
        </p:blipFill>
        <p:spPr bwMode="auto">
          <a:xfrm>
            <a:off x="4889920" y="1777298"/>
            <a:ext cx="4046707" cy="3643788"/>
          </a:xfrm>
          <a:prstGeom prst="rect">
            <a:avLst/>
          </a:prstGeom>
          <a:ln>
            <a:noFill/>
          </a:ln>
          <a:effectLst>
            <a:softEdge rad="112500"/>
          </a:effectLst>
        </p:spPr>
      </p:pic>
      <p:sp>
        <p:nvSpPr>
          <p:cNvPr id="6" name="Content Placeholder 2"/>
          <p:cNvSpPr txBox="1">
            <a:spLocks/>
          </p:cNvSpPr>
          <p:nvPr/>
        </p:nvSpPr>
        <p:spPr bwMode="auto">
          <a:xfrm>
            <a:off x="0" y="0"/>
            <a:ext cx="9144000" cy="1905000"/>
          </a:xfrm>
          <a:prstGeom prst="rect">
            <a:avLst/>
          </a:prstGeom>
          <a:noFill/>
          <a:ln w="9525">
            <a:noFill/>
            <a:miter lim="800000"/>
            <a:headEnd/>
            <a:tailEnd/>
          </a:ln>
        </p:spPr>
        <p:txBody>
          <a:bodyPr>
            <a:normAutofit lnSpcReduction="10000"/>
          </a:bodyPr>
          <a:lstStyle/>
          <a:p>
            <a:pPr marL="342900" indent="-342900" fontAlgn="auto">
              <a:spcBef>
                <a:spcPct val="20000"/>
              </a:spcBef>
              <a:spcAft>
                <a:spcPts val="0"/>
              </a:spcAft>
              <a:buFontTx/>
              <a:buBlip>
                <a:blip r:embed="rId4"/>
              </a:buBlip>
              <a:defRPr/>
            </a:pPr>
            <a:r>
              <a:rPr lang="en-US" sz="4000" dirty="0">
                <a:solidFill>
                  <a:srgbClr val="175F5D"/>
                </a:solidFill>
                <a:latin typeface="+mn-lt"/>
              </a:rPr>
              <a:t>It is important for each of us to do our part in establishing a Zion-like society in our homes and circles of friends. </a:t>
            </a:r>
          </a:p>
        </p:txBody>
      </p:sp>
      <p:sp>
        <p:nvSpPr>
          <p:cNvPr id="7" name="TextBox 6"/>
          <p:cNvSpPr txBox="1"/>
          <p:nvPr/>
        </p:nvSpPr>
        <p:spPr>
          <a:xfrm>
            <a:off x="8392886" y="6139543"/>
            <a:ext cx="577968" cy="369332"/>
          </a:xfrm>
          <a:prstGeom prst="rect">
            <a:avLst/>
          </a:prstGeom>
          <a:noFill/>
        </p:spPr>
        <p:txBody>
          <a:bodyPr wrap="square" rtlCol="0">
            <a:spAutoFit/>
          </a:bodyPr>
          <a:lstStyle/>
          <a:p>
            <a:r>
              <a:rPr lang="en-US" dirty="0" smtClean="0">
                <a:hlinkClick r:id="rId5" action="ppaction://hlinksldjump"/>
              </a:rPr>
              <a:t>T</a:t>
            </a:r>
            <a:endParaRPr lang="en-US" dirty="0"/>
          </a:p>
        </p:txBody>
      </p:sp>
    </p:spTree>
    <p:extLst>
      <p:ext uri="{BB962C8B-B14F-4D97-AF65-F5344CB8AC3E}">
        <p14:creationId xmlns:p14="http://schemas.microsoft.com/office/powerpoint/2010/main" val="29831885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2.5"/>
                                          </p:val>
                                        </p:tav>
                                        <p:tav tm="100000">
                                          <p:val>
                                            <p:strVal val="#ppt_w"/>
                                          </p:val>
                                        </p:tav>
                                      </p:tavLst>
                                    </p:anim>
                                    <p:anim calcmode="lin" valueType="num">
                                      <p:cBhvr>
                                        <p:cTn id="8" dur="1000" fill="hold"/>
                                        <p:tgtEl>
                                          <p:spTgt spid="6"/>
                                        </p:tgtEl>
                                        <p:attrNameLst>
                                          <p:attrName>ppt_h</p:attrName>
                                        </p:attrNameLst>
                                      </p:cBhvr>
                                      <p:tavLst>
                                        <p:tav tm="0">
                                          <p:val>
                                            <p:strVal val="#ppt_h*0.01"/>
                                          </p:val>
                                        </p:tav>
                                        <p:tav tm="100000">
                                          <p:val>
                                            <p:strVal val="#ppt_h"/>
                                          </p:val>
                                        </p:tav>
                                      </p:tavLst>
                                    </p:anim>
                                    <p:anim calcmode="lin" valueType="num">
                                      <p:cBhvr>
                                        <p:cTn id="9" dur="1000" fill="hold"/>
                                        <p:tgtEl>
                                          <p:spTgt spid="6"/>
                                        </p:tgtEl>
                                        <p:attrNameLst>
                                          <p:attrName>ppt_x</p:attrName>
                                        </p:attrNameLst>
                                      </p:cBhvr>
                                      <p:tavLst>
                                        <p:tav tm="0">
                                          <p:val>
                                            <p:strVal val="#ppt_x"/>
                                          </p:val>
                                        </p:tav>
                                        <p:tav tm="100000">
                                          <p:val>
                                            <p:strVal val="#ppt_x"/>
                                          </p:val>
                                        </p:tav>
                                      </p:tavLst>
                                    </p:anim>
                                    <p:anim calcmode="lin" valueType="num">
                                      <p:cBhvr>
                                        <p:cTn id="10" dur="1000" fill="hold"/>
                                        <p:tgtEl>
                                          <p:spTgt spid="6"/>
                                        </p:tgtEl>
                                        <p:attrNameLst>
                                          <p:attrName>ppt_y</p:attrName>
                                        </p:attrNameLst>
                                      </p:cBhvr>
                                      <p:tavLst>
                                        <p:tav tm="0">
                                          <p:val>
                                            <p:strVal val="#ppt_h+1"/>
                                          </p:val>
                                        </p:tav>
                                        <p:tav tm="100000">
                                          <p:val>
                                            <p:strVal val="#ppt_y"/>
                                          </p:val>
                                        </p:tav>
                                      </p:tavLst>
                                    </p:anim>
                                    <p:animEffect transition="in" filter="fade">
                                      <p:cBhvr>
                                        <p:cTn id="11" dur="1000"/>
                                        <p:tgtEl>
                                          <p:spTgt spid="6"/>
                                        </p:tgtEl>
                                      </p:cBhvr>
                                    </p:animEffect>
                                  </p:childTnLst>
                                </p:cTn>
                              </p:par>
                            </p:childTnLst>
                          </p:cTn>
                        </p:par>
                        <p:par>
                          <p:cTn id="12" fill="hold" nodeType="afterGroup">
                            <p:stCondLst>
                              <p:cond delay="1000"/>
                            </p:stCondLst>
                            <p:childTnLst>
                              <p:par>
                                <p:cTn id="13" presetID="2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2"/>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8" presetClass="entr" presetSubtype="0" accel="100000" fill="hold" grpId="0" nodeType="clickEffect">
                                  <p:stCondLst>
                                    <p:cond delay="0"/>
                                  </p:stCondLst>
                                  <p:childTnLst>
                                    <p:set>
                                      <p:cBhvr>
                                        <p:cTn id="21" dur="1" fill="hold">
                                          <p:stCondLst>
                                            <p:cond delay="0"/>
                                          </p:stCondLst>
                                        </p:cTn>
                                        <p:tgtEl>
                                          <p:spTgt spid="21506">
                                            <p:txEl>
                                              <p:pRg st="0" end="0"/>
                                            </p:txEl>
                                          </p:spTgt>
                                        </p:tgtEl>
                                        <p:attrNameLst>
                                          <p:attrName>style.visibility</p:attrName>
                                        </p:attrNameLst>
                                      </p:cBhvr>
                                      <p:to>
                                        <p:strVal val="visible"/>
                                      </p:to>
                                    </p:set>
                                    <p:anim calcmode="lin" valueType="num">
                                      <p:cBhvr>
                                        <p:cTn id="22" dur="1000" fill="hold"/>
                                        <p:tgtEl>
                                          <p:spTgt spid="21506">
                                            <p:txEl>
                                              <p:pRg st="0" end="0"/>
                                            </p:txEl>
                                          </p:spTgt>
                                        </p:tgtEl>
                                        <p:attrNameLst>
                                          <p:attrName>ppt_w</p:attrName>
                                        </p:attrNameLst>
                                      </p:cBhvr>
                                      <p:tavLst>
                                        <p:tav tm="0">
                                          <p:val>
                                            <p:strVal val="#ppt_w*2.5"/>
                                          </p:val>
                                        </p:tav>
                                        <p:tav tm="100000">
                                          <p:val>
                                            <p:strVal val="#ppt_w"/>
                                          </p:val>
                                        </p:tav>
                                      </p:tavLst>
                                    </p:anim>
                                    <p:anim calcmode="lin" valueType="num">
                                      <p:cBhvr>
                                        <p:cTn id="23" dur="1000" fill="hold"/>
                                        <p:tgtEl>
                                          <p:spTgt spid="21506">
                                            <p:txEl>
                                              <p:pRg st="0" end="0"/>
                                            </p:txEl>
                                          </p:spTgt>
                                        </p:tgtEl>
                                        <p:attrNameLst>
                                          <p:attrName>ppt_h</p:attrName>
                                        </p:attrNameLst>
                                      </p:cBhvr>
                                      <p:tavLst>
                                        <p:tav tm="0">
                                          <p:val>
                                            <p:strVal val="#ppt_h*0.01"/>
                                          </p:val>
                                        </p:tav>
                                        <p:tav tm="100000">
                                          <p:val>
                                            <p:strVal val="#ppt_h"/>
                                          </p:val>
                                        </p:tav>
                                      </p:tavLst>
                                    </p:anim>
                                    <p:anim calcmode="lin" valueType="num">
                                      <p:cBhvr>
                                        <p:cTn id="24" dur="1000" fill="hold"/>
                                        <p:tgtEl>
                                          <p:spTgt spid="2150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1506">
                                            <p:txEl>
                                              <p:pRg st="0" end="0"/>
                                            </p:txEl>
                                          </p:spTgt>
                                        </p:tgtEl>
                                        <p:attrNameLst>
                                          <p:attrName>ppt_y</p:attrName>
                                        </p:attrNameLst>
                                      </p:cBhvr>
                                      <p:tavLst>
                                        <p:tav tm="0">
                                          <p:val>
                                            <p:strVal val="#ppt_h+1"/>
                                          </p:val>
                                        </p:tav>
                                        <p:tav tm="100000">
                                          <p:val>
                                            <p:strVal val="#ppt_y"/>
                                          </p:val>
                                        </p:tav>
                                      </p:tavLst>
                                    </p:anim>
                                    <p:animEffect transition="in" filter="fade">
                                      <p:cBhvr>
                                        <p:cTn id="26" dur="10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590550" y="552450"/>
            <a:ext cx="7943850" cy="5219700"/>
          </a:xfrm>
        </p:spPr>
        <p:txBody>
          <a:bodyPr/>
          <a:lstStyle/>
          <a:p>
            <a:pPr eaLnBrk="1" hangingPunct="1">
              <a:buFontTx/>
              <a:buBlip>
                <a:blip r:embed="rId2"/>
              </a:buBlip>
            </a:pPr>
            <a:r>
              <a:rPr lang="en-US" altLang="en-US" sz="4000" smtClean="0">
                <a:solidFill>
                  <a:srgbClr val="1E7876"/>
                </a:solidFill>
              </a:rPr>
              <a:t>Name things you can do each day that will help you become more pure in heart. </a:t>
            </a:r>
          </a:p>
          <a:p>
            <a:pPr eaLnBrk="1" hangingPunct="1">
              <a:buFontTx/>
              <a:buBlip>
                <a:blip r:embed="rId2"/>
              </a:buBlip>
            </a:pPr>
            <a:r>
              <a:rPr lang="en-US" altLang="en-US" sz="4000" smtClean="0">
                <a:solidFill>
                  <a:srgbClr val="1E7876"/>
                </a:solidFill>
              </a:rPr>
              <a:t>Name things that will take away that purity. </a:t>
            </a:r>
          </a:p>
          <a:p>
            <a:pPr eaLnBrk="1" hangingPunct="1">
              <a:buFontTx/>
              <a:buBlip>
                <a:blip r:embed="rId2"/>
              </a:buBlip>
            </a:pPr>
            <a:r>
              <a:rPr lang="en-US" altLang="en-US" sz="4000" smtClean="0">
                <a:solidFill>
                  <a:srgbClr val="1E7876"/>
                </a:solidFill>
              </a:rPr>
              <a:t>I’m going to write your ideas on slips of paper and put them in this container. </a:t>
            </a:r>
          </a:p>
        </p:txBody>
      </p:sp>
      <p:sp>
        <p:nvSpPr>
          <p:cNvPr id="37891"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218381"/>
                </a:solidFill>
                <a:latin typeface="Arial" charset="0"/>
              </a:rPr>
              <a:t>Enrichment Activity 5</a:t>
            </a:r>
          </a:p>
        </p:txBody>
      </p:sp>
      <p:sp>
        <p:nvSpPr>
          <p:cNvPr id="4" name="TextBox 3"/>
          <p:cNvSpPr txBox="1"/>
          <p:nvPr/>
        </p:nvSpPr>
        <p:spPr>
          <a:xfrm>
            <a:off x="8392886" y="6139543"/>
            <a:ext cx="577968" cy="369332"/>
          </a:xfrm>
          <a:prstGeom prst="rect">
            <a:avLst/>
          </a:prstGeom>
          <a:noFill/>
        </p:spPr>
        <p:txBody>
          <a:bodyPr wrap="square" rtlCol="0">
            <a:spAutoFit/>
          </a:bodyPr>
          <a:lstStyle/>
          <a:p>
            <a:r>
              <a:rPr lang="en-US" dirty="0" smtClean="0">
                <a:hlinkClick r:id="rId3" action="ppaction://hlinksldjump"/>
              </a:rPr>
              <a:t>T</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Scale>
                                      <p:cBhvr>
                                        <p:cTn id="7" dur="1000" decel="50000" fill="hold">
                                          <p:stCondLst>
                                            <p:cond delay="0"/>
                                          </p:stCondLst>
                                        </p:cTn>
                                        <p:tgtEl>
                                          <p:spTgt spid="307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23">
                                            <p:txEl>
                                              <p:pRg st="0" end="0"/>
                                            </p:txEl>
                                          </p:spTgt>
                                        </p:tgtEl>
                                        <p:attrNameLst>
                                          <p:attrName>ppt_x</p:attrName>
                                          <p:attrName>ppt_y</p:attrName>
                                        </p:attrNameLst>
                                      </p:cBhvr>
                                    </p:animMotion>
                                    <p:animEffect transition="in" filter="fade">
                                      <p:cBhvr>
                                        <p:cTn id="9" dur="1000"/>
                                        <p:tgtEl>
                                          <p:spTgt spid="307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0723">
                                            <p:txEl>
                                              <p:pRg st="1" end="1"/>
                                            </p:txEl>
                                          </p:spTgt>
                                        </p:tgtEl>
                                        <p:attrNameLst>
                                          <p:attrName>style.visibility</p:attrName>
                                        </p:attrNameLst>
                                      </p:cBhvr>
                                      <p:to>
                                        <p:strVal val="visible"/>
                                      </p:to>
                                    </p:set>
                                    <p:animScale>
                                      <p:cBhvr>
                                        <p:cTn id="14" dur="1000" decel="50000" fill="hold">
                                          <p:stCondLst>
                                            <p:cond delay="0"/>
                                          </p:stCondLst>
                                        </p:cTn>
                                        <p:tgtEl>
                                          <p:spTgt spid="307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0723">
                                            <p:txEl>
                                              <p:pRg st="1" end="1"/>
                                            </p:txEl>
                                          </p:spTgt>
                                        </p:tgtEl>
                                        <p:attrNameLst>
                                          <p:attrName>ppt_x</p:attrName>
                                          <p:attrName>ppt_y</p:attrName>
                                        </p:attrNameLst>
                                      </p:cBhvr>
                                    </p:animMotion>
                                    <p:animEffect transition="in" filter="fade">
                                      <p:cBhvr>
                                        <p:cTn id="16" dur="1000"/>
                                        <p:tgtEl>
                                          <p:spTgt spid="307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Scale>
                                      <p:cBhvr>
                                        <p:cTn id="21" dur="1000" decel="50000" fill="hold">
                                          <p:stCondLst>
                                            <p:cond delay="0"/>
                                          </p:stCondLst>
                                        </p:cTn>
                                        <p:tgtEl>
                                          <p:spTgt spid="3072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0723">
                                            <p:txEl>
                                              <p:pRg st="2" end="2"/>
                                            </p:txEl>
                                          </p:spTgt>
                                        </p:tgtEl>
                                        <p:attrNameLst>
                                          <p:attrName>ppt_x</p:attrName>
                                          <p:attrName>ppt_y</p:attrName>
                                        </p:attrNameLst>
                                      </p:cBhvr>
                                    </p:animMotion>
                                    <p:animEffect transition="in" filter="fade">
                                      <p:cBhvr>
                                        <p:cTn id="23" dur="10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0" y="266700"/>
            <a:ext cx="8858250" cy="5859463"/>
          </a:xfrm>
        </p:spPr>
        <p:txBody>
          <a:bodyPr/>
          <a:lstStyle/>
          <a:p>
            <a:pPr eaLnBrk="1" hangingPunct="1">
              <a:buFontTx/>
              <a:buBlip>
                <a:blip r:embed="rId2"/>
              </a:buBlip>
            </a:pPr>
            <a:r>
              <a:rPr lang="en-US" altLang="en-US" sz="4000" smtClean="0">
                <a:solidFill>
                  <a:srgbClr val="1E7876"/>
                </a:solidFill>
              </a:rPr>
              <a:t>The front of the classroom is “Zion.” </a:t>
            </a:r>
          </a:p>
          <a:p>
            <a:pPr eaLnBrk="1" hangingPunct="1">
              <a:buFontTx/>
              <a:buBlip>
                <a:blip r:embed="rId2"/>
              </a:buBlip>
            </a:pPr>
            <a:r>
              <a:rPr lang="en-US" altLang="en-US" sz="4000" smtClean="0">
                <a:solidFill>
                  <a:srgbClr val="1E7876"/>
                </a:solidFill>
              </a:rPr>
              <a:t>Stand side by side in a row facing “Zion.” </a:t>
            </a:r>
          </a:p>
          <a:p>
            <a:pPr eaLnBrk="1" hangingPunct="1">
              <a:buFontTx/>
              <a:buBlip>
                <a:blip r:embed="rId2"/>
              </a:buBlip>
            </a:pPr>
            <a:r>
              <a:rPr lang="en-US" altLang="en-US" sz="4000" smtClean="0">
                <a:solidFill>
                  <a:srgbClr val="1E7876"/>
                </a:solidFill>
              </a:rPr>
              <a:t>I’ll pull a slip of paper out of the container and read what is written on it.</a:t>
            </a:r>
          </a:p>
          <a:p>
            <a:pPr eaLnBrk="1" hangingPunct="1">
              <a:buFontTx/>
              <a:buBlip>
                <a:blip r:embed="rId2"/>
              </a:buBlip>
            </a:pPr>
            <a:r>
              <a:rPr lang="en-US" altLang="en-US" sz="4000" smtClean="0">
                <a:solidFill>
                  <a:srgbClr val="1E7876"/>
                </a:solidFill>
              </a:rPr>
              <a:t>Move forward one step if the idea will help you become pure or move back one step if the idea would influence you to become unrighteous. </a:t>
            </a:r>
          </a:p>
          <a:p>
            <a:pPr eaLnBrk="1" hangingPunct="1">
              <a:buFontTx/>
              <a:buBlip>
                <a:blip r:embed="rId2"/>
              </a:buBlip>
            </a:pPr>
            <a:r>
              <a:rPr lang="en-US" altLang="en-US" sz="4000" smtClean="0">
                <a:solidFill>
                  <a:srgbClr val="1E7876"/>
                </a:solidFill>
              </a:rPr>
              <a:t>Congratulations! You’ve reached “Zion!”</a:t>
            </a:r>
          </a:p>
          <a:p>
            <a:pPr eaLnBrk="1" hangingPunct="1">
              <a:buFontTx/>
              <a:buBlip>
                <a:blip r:embed="rId2"/>
              </a:buBlip>
            </a:pPr>
            <a:endParaRPr lang="en-US" altLang="en-US" smtClean="0"/>
          </a:p>
        </p:txBody>
      </p:sp>
      <p:sp>
        <p:nvSpPr>
          <p:cNvPr id="38915"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218381"/>
                </a:solidFill>
                <a:latin typeface="Arial" charset="0"/>
              </a:rPr>
              <a:t>Enrichment Activity 5</a:t>
            </a:r>
          </a:p>
        </p:txBody>
      </p:sp>
      <p:sp>
        <p:nvSpPr>
          <p:cNvPr id="4" name="TextBox 3"/>
          <p:cNvSpPr txBox="1"/>
          <p:nvPr/>
        </p:nvSpPr>
        <p:spPr>
          <a:xfrm>
            <a:off x="8392886" y="6139543"/>
            <a:ext cx="577968" cy="369332"/>
          </a:xfrm>
          <a:prstGeom prst="rect">
            <a:avLst/>
          </a:prstGeom>
          <a:noFill/>
        </p:spPr>
        <p:txBody>
          <a:bodyPr wrap="square" rtlCol="0">
            <a:spAutoFit/>
          </a:bodyPr>
          <a:lstStyle/>
          <a:p>
            <a:r>
              <a:rPr lang="en-US" dirty="0" smtClean="0">
                <a:hlinkClick r:id="rId3" action="ppaction://hlinksldjump"/>
              </a:rPr>
              <a:t>T</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Scale>
                                      <p:cBhvr>
                                        <p:cTn id="7" dur="1000" decel="50000" fill="hold">
                                          <p:stCondLst>
                                            <p:cond delay="0"/>
                                          </p:stCondLst>
                                        </p:cTn>
                                        <p:tgtEl>
                                          <p:spTgt spid="307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23">
                                            <p:txEl>
                                              <p:pRg st="0" end="0"/>
                                            </p:txEl>
                                          </p:spTgt>
                                        </p:tgtEl>
                                        <p:attrNameLst>
                                          <p:attrName>ppt_x</p:attrName>
                                          <p:attrName>ppt_y</p:attrName>
                                        </p:attrNameLst>
                                      </p:cBhvr>
                                    </p:animMotion>
                                    <p:animEffect transition="in" filter="fade">
                                      <p:cBhvr>
                                        <p:cTn id="9" dur="1000"/>
                                        <p:tgtEl>
                                          <p:spTgt spid="30723">
                                            <p:txEl>
                                              <p:pRg st="0" end="0"/>
                                            </p:txEl>
                                          </p:spTgt>
                                        </p:tgtEl>
                                      </p:cBhvr>
                                    </p:animEffect>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Scale>
                                      <p:cBhvr>
                                        <p:cTn id="13" dur="1000" decel="50000" fill="hold">
                                          <p:stCondLst>
                                            <p:cond delay="0"/>
                                          </p:stCondLst>
                                        </p:cTn>
                                        <p:tgtEl>
                                          <p:spTgt spid="307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0723">
                                            <p:txEl>
                                              <p:pRg st="1" end="1"/>
                                            </p:txEl>
                                          </p:spTgt>
                                        </p:tgtEl>
                                        <p:attrNameLst>
                                          <p:attrName>ppt_x</p:attrName>
                                          <p:attrName>ppt_y</p:attrName>
                                        </p:attrNameLst>
                                      </p:cBhvr>
                                    </p:animMotion>
                                    <p:animEffect transition="in" filter="fade">
                                      <p:cBhvr>
                                        <p:cTn id="15" dur="1000"/>
                                        <p:tgtEl>
                                          <p:spTgt spid="3072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30723">
                                            <p:txEl>
                                              <p:pRg st="2" end="2"/>
                                            </p:txEl>
                                          </p:spTgt>
                                        </p:tgtEl>
                                        <p:attrNameLst>
                                          <p:attrName>style.visibility</p:attrName>
                                        </p:attrNameLst>
                                      </p:cBhvr>
                                      <p:to>
                                        <p:strVal val="visible"/>
                                      </p:to>
                                    </p:set>
                                    <p:animScale>
                                      <p:cBhvr>
                                        <p:cTn id="20" dur="1000" decel="50000" fill="hold">
                                          <p:stCondLst>
                                            <p:cond delay="0"/>
                                          </p:stCondLst>
                                        </p:cTn>
                                        <p:tgtEl>
                                          <p:spTgt spid="3072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0723">
                                            <p:txEl>
                                              <p:pRg st="2" end="2"/>
                                            </p:txEl>
                                          </p:spTgt>
                                        </p:tgtEl>
                                        <p:attrNameLst>
                                          <p:attrName>ppt_x</p:attrName>
                                          <p:attrName>ppt_y</p:attrName>
                                        </p:attrNameLst>
                                      </p:cBhvr>
                                    </p:animMotion>
                                    <p:animEffect transition="in" filter="fade">
                                      <p:cBhvr>
                                        <p:cTn id="22" dur="1000"/>
                                        <p:tgtEl>
                                          <p:spTgt spid="3072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30723">
                                            <p:txEl>
                                              <p:pRg st="3" end="3"/>
                                            </p:txEl>
                                          </p:spTgt>
                                        </p:tgtEl>
                                        <p:attrNameLst>
                                          <p:attrName>style.visibility</p:attrName>
                                        </p:attrNameLst>
                                      </p:cBhvr>
                                      <p:to>
                                        <p:strVal val="visible"/>
                                      </p:to>
                                    </p:set>
                                    <p:animScale>
                                      <p:cBhvr>
                                        <p:cTn id="27" dur="1000" decel="50000" fill="hold">
                                          <p:stCondLst>
                                            <p:cond delay="0"/>
                                          </p:stCondLst>
                                        </p:cTn>
                                        <p:tgtEl>
                                          <p:spTgt spid="3072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723">
                                            <p:txEl>
                                              <p:pRg st="3" end="3"/>
                                            </p:txEl>
                                          </p:spTgt>
                                        </p:tgtEl>
                                        <p:attrNameLst>
                                          <p:attrName>ppt_x</p:attrName>
                                          <p:attrName>ppt_y</p:attrName>
                                        </p:attrNameLst>
                                      </p:cBhvr>
                                    </p:animMotion>
                                    <p:animEffect transition="in" filter="fade">
                                      <p:cBhvr>
                                        <p:cTn id="29" dur="1000"/>
                                        <p:tgtEl>
                                          <p:spTgt spid="3072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30723">
                                            <p:txEl>
                                              <p:pRg st="4" end="4"/>
                                            </p:txEl>
                                          </p:spTgt>
                                        </p:tgtEl>
                                        <p:attrNameLst>
                                          <p:attrName>style.visibility</p:attrName>
                                        </p:attrNameLst>
                                      </p:cBhvr>
                                      <p:to>
                                        <p:strVal val="visible"/>
                                      </p:to>
                                    </p:set>
                                    <p:animScale>
                                      <p:cBhvr>
                                        <p:cTn id="34" dur="1000" decel="50000" fill="hold">
                                          <p:stCondLst>
                                            <p:cond delay="0"/>
                                          </p:stCondLst>
                                        </p:cTn>
                                        <p:tgtEl>
                                          <p:spTgt spid="3072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0723">
                                            <p:txEl>
                                              <p:pRg st="4" end="4"/>
                                            </p:txEl>
                                          </p:spTgt>
                                        </p:tgtEl>
                                        <p:attrNameLst>
                                          <p:attrName>ppt_x</p:attrName>
                                          <p:attrName>ppt_y</p:attrName>
                                        </p:attrNameLst>
                                      </p:cBhvr>
                                    </p:animMotion>
                                    <p:animEffect transition="in" filter="fade">
                                      <p:cBhvr>
                                        <p:cTn id="36" dur="10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029700" cy="628650"/>
          </a:xfrm>
          <a:ln>
            <a:miter lim="800000"/>
            <a:headEnd/>
            <a:tailEnd/>
          </a:ln>
          <a:extLst/>
        </p:spPr>
        <p:txBody>
          <a:bodyPr rtlCol="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When he comes again</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3795" name="Content Placeholder 2"/>
          <p:cNvSpPr>
            <a:spLocks noGrp="1"/>
          </p:cNvSpPr>
          <p:nvPr>
            <p:ph idx="1"/>
          </p:nvPr>
        </p:nvSpPr>
        <p:spPr>
          <a:xfrm>
            <a:off x="0" y="628650"/>
            <a:ext cx="9144000" cy="6229350"/>
          </a:xfrm>
        </p:spPr>
        <p:txBody>
          <a:bodyPr/>
          <a:lstStyle/>
          <a:p>
            <a:pPr>
              <a:buFontTx/>
              <a:buNone/>
            </a:pPr>
            <a:r>
              <a:rPr lang="en-US" altLang="en-US" sz="2500" smtClean="0">
                <a:solidFill>
                  <a:srgbClr val="002060"/>
                </a:solidFill>
              </a:rPr>
              <a:t>1. I wonder, when he comes again, will herald angels sing?</a:t>
            </a:r>
            <a:br>
              <a:rPr lang="en-US" altLang="en-US" sz="2500" smtClean="0">
                <a:solidFill>
                  <a:srgbClr val="002060"/>
                </a:solidFill>
              </a:rPr>
            </a:br>
            <a:r>
              <a:rPr lang="en-US" altLang="en-US" sz="2500" smtClean="0">
                <a:solidFill>
                  <a:srgbClr val="002060"/>
                </a:solidFill>
              </a:rPr>
              <a:t>Will earth be white with drifted snow, or will the world know spring?</a:t>
            </a:r>
            <a:br>
              <a:rPr lang="en-US" altLang="en-US" sz="2500" smtClean="0">
                <a:solidFill>
                  <a:srgbClr val="002060"/>
                </a:solidFill>
              </a:rPr>
            </a:br>
            <a:r>
              <a:rPr lang="en-US" altLang="en-US" sz="2500" smtClean="0">
                <a:solidFill>
                  <a:srgbClr val="002060"/>
                </a:solidFill>
              </a:rPr>
              <a:t>I wonder if one star will shine far brighter than the rest;</a:t>
            </a:r>
            <a:br>
              <a:rPr lang="en-US" altLang="en-US" sz="2500" smtClean="0">
                <a:solidFill>
                  <a:srgbClr val="002060"/>
                </a:solidFill>
              </a:rPr>
            </a:br>
            <a:r>
              <a:rPr lang="en-US" altLang="en-US" sz="2500" smtClean="0">
                <a:solidFill>
                  <a:srgbClr val="002060"/>
                </a:solidFill>
              </a:rPr>
              <a:t>Will daylight stay the whole night through? Will songbirds leave their nests?</a:t>
            </a:r>
            <a:br>
              <a:rPr lang="en-US" altLang="en-US" sz="2500" smtClean="0">
                <a:solidFill>
                  <a:srgbClr val="002060"/>
                </a:solidFill>
              </a:rPr>
            </a:br>
            <a:r>
              <a:rPr lang="en-US" altLang="en-US" sz="2500" smtClean="0">
                <a:solidFill>
                  <a:srgbClr val="002060"/>
                </a:solidFill>
              </a:rPr>
              <a:t>I’m sure he’ll call his little ones together ’round his knee,</a:t>
            </a:r>
            <a:br>
              <a:rPr lang="en-US" altLang="en-US" sz="2500" smtClean="0">
                <a:solidFill>
                  <a:srgbClr val="002060"/>
                </a:solidFill>
              </a:rPr>
            </a:br>
            <a:r>
              <a:rPr lang="en-US" altLang="en-US" sz="2500" smtClean="0">
                <a:solidFill>
                  <a:srgbClr val="002060"/>
                </a:solidFill>
              </a:rPr>
              <a:t>Because he said in days gone by, “Suffer them to come to me.”</a:t>
            </a:r>
          </a:p>
          <a:p>
            <a:pPr>
              <a:buFontTx/>
              <a:buNone/>
            </a:pPr>
            <a:r>
              <a:rPr lang="en-US" altLang="en-US" sz="2500" smtClean="0">
                <a:solidFill>
                  <a:srgbClr val="002060"/>
                </a:solidFill>
              </a:rPr>
              <a:t>2. I wonder, when he comes again, Will I be ready there</a:t>
            </a:r>
            <a:br>
              <a:rPr lang="en-US" altLang="en-US" sz="2500" smtClean="0">
                <a:solidFill>
                  <a:srgbClr val="002060"/>
                </a:solidFill>
              </a:rPr>
            </a:br>
            <a:r>
              <a:rPr lang="en-US" altLang="en-US" sz="2500" smtClean="0">
                <a:solidFill>
                  <a:srgbClr val="002060"/>
                </a:solidFill>
              </a:rPr>
              <a:t>To look upon his loving face and join with him in prayer?</a:t>
            </a:r>
            <a:br>
              <a:rPr lang="en-US" altLang="en-US" sz="2500" smtClean="0">
                <a:solidFill>
                  <a:srgbClr val="002060"/>
                </a:solidFill>
              </a:rPr>
            </a:br>
            <a:r>
              <a:rPr lang="en-US" altLang="en-US" sz="2500" smtClean="0">
                <a:solidFill>
                  <a:srgbClr val="002060"/>
                </a:solidFill>
              </a:rPr>
              <a:t>Each day I’ll try to do his will and let my light so shine</a:t>
            </a:r>
            <a:br>
              <a:rPr lang="en-US" altLang="en-US" sz="2500" smtClean="0">
                <a:solidFill>
                  <a:srgbClr val="002060"/>
                </a:solidFill>
              </a:rPr>
            </a:br>
            <a:r>
              <a:rPr lang="en-US" altLang="en-US" sz="2500" smtClean="0">
                <a:solidFill>
                  <a:srgbClr val="002060"/>
                </a:solidFill>
              </a:rPr>
              <a:t>That others seeing me may seek for greater light divine.</a:t>
            </a:r>
            <a:br>
              <a:rPr lang="en-US" altLang="en-US" sz="2500" smtClean="0">
                <a:solidFill>
                  <a:srgbClr val="002060"/>
                </a:solidFill>
              </a:rPr>
            </a:br>
            <a:r>
              <a:rPr lang="en-US" altLang="en-US" sz="2500" smtClean="0">
                <a:solidFill>
                  <a:srgbClr val="002060"/>
                </a:solidFill>
              </a:rPr>
              <a:t>Then, when that blessed day is here, he’ll love me and he’ll say,</a:t>
            </a:r>
            <a:br>
              <a:rPr lang="en-US" altLang="en-US" sz="2500" smtClean="0">
                <a:solidFill>
                  <a:srgbClr val="002060"/>
                </a:solidFill>
              </a:rPr>
            </a:br>
            <a:r>
              <a:rPr lang="en-US" altLang="en-US" sz="2500" smtClean="0">
                <a:solidFill>
                  <a:srgbClr val="002060"/>
                </a:solidFill>
              </a:rPr>
              <a:t>“You’ve served me well, my little child; come unto my arms to stay.”</a:t>
            </a:r>
          </a:p>
          <a:p>
            <a:pPr>
              <a:buFontTx/>
              <a:buNone/>
            </a:pPr>
            <a:r>
              <a:rPr lang="en-US" altLang="en-US" sz="1200" i="1" smtClean="0">
                <a:solidFill>
                  <a:srgbClr val="002060"/>
                </a:solidFill>
              </a:rPr>
              <a:t>Words and music:</a:t>
            </a:r>
            <a:r>
              <a:rPr lang="en-US" altLang="en-US" sz="1200" smtClean="0">
                <a:solidFill>
                  <a:srgbClr val="002060"/>
                </a:solidFill>
              </a:rPr>
              <a:t> Mirla Greenwood Thayne, 1907–1997 © 1952 by Mirla Greenwood Thayne, Provo, Utah. Renewed 1980. Used by permission. This song may be copied for incidental, noncommercial church or home use.</a:t>
            </a:r>
          </a:p>
        </p:txBody>
      </p:sp>
      <p:sp>
        <p:nvSpPr>
          <p:cNvPr id="39940" name="TextBox 3"/>
          <p:cNvSpPr txBox="1">
            <a:spLocks noChangeArrowheads="1"/>
          </p:cNvSpPr>
          <p:nvPr/>
        </p:nvSpPr>
        <p:spPr bwMode="auto">
          <a:xfrm>
            <a:off x="7532688" y="6581775"/>
            <a:ext cx="1611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218381"/>
                </a:solidFill>
                <a:latin typeface="Arial" charset="0"/>
              </a:rPr>
              <a:t>Enrichment Activity 6</a:t>
            </a:r>
          </a:p>
        </p:txBody>
      </p:sp>
      <p:sp>
        <p:nvSpPr>
          <p:cNvPr id="7" name="TextBox 6"/>
          <p:cNvSpPr txBox="1"/>
          <p:nvPr/>
        </p:nvSpPr>
        <p:spPr>
          <a:xfrm>
            <a:off x="8392886" y="6139543"/>
            <a:ext cx="577968" cy="369332"/>
          </a:xfrm>
          <a:prstGeom prst="rect">
            <a:avLst/>
          </a:prstGeom>
          <a:noFill/>
        </p:spPr>
        <p:txBody>
          <a:bodyPr wrap="square" rtlCol="0">
            <a:spAutoFit/>
          </a:bodyPr>
          <a:lstStyle/>
          <a:p>
            <a:r>
              <a:rPr lang="en-US" dirty="0" smtClean="0">
                <a:hlinkClick r:id="rId3" action="ppaction://hlinksldjump"/>
              </a:rPr>
              <a:t>T</a:t>
            </a:r>
            <a:endParaRPr lang="en-US" dirty="0"/>
          </a:p>
        </p:txBody>
      </p:sp>
    </p:spTree>
  </p:cSld>
  <p:clrMapOvr>
    <a:masterClrMapping/>
  </p:clrMapOvr>
  <p:transition>
    <p:dissolve/>
    <p:sndAc>
      <p:stSnd>
        <p:snd r:embed="rId2" name="P6-7 CS_082_WhenHeComesAgain_e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p:cTn id="7"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 calcmode="lin" valueType="num">
                                      <p:cBhvr>
                                        <p:cTn id="12"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379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3795">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 calcmode="lin" valueType="num">
                                      <p:cBhvr>
                                        <p:cTn id="17" dur="500" fill="hold"/>
                                        <p:tgtEl>
                                          <p:spTgt spid="3379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379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4060371" y="762000"/>
            <a:ext cx="4974772" cy="5954486"/>
          </a:xfrm>
        </p:spPr>
        <p:txBody>
          <a:bodyPr anchor="ctr"/>
          <a:lstStyle/>
          <a:p>
            <a:pPr eaLnBrk="1" hangingPunct="1">
              <a:buFontTx/>
              <a:buBlip>
                <a:blip r:embed="rId2"/>
              </a:buBlip>
              <a:defRPr/>
            </a:pPr>
            <a:r>
              <a:rPr lang="en-US" dirty="0" smtClean="0">
                <a:solidFill>
                  <a:schemeClr val="bg2">
                    <a:lumMod val="25000"/>
                  </a:schemeClr>
                </a:solidFill>
              </a:rPr>
              <a:t>Being pure in heart as Enoch and his people were brings happiness.</a:t>
            </a:r>
          </a:p>
          <a:p>
            <a:pPr eaLnBrk="1" hangingPunct="1">
              <a:buFontTx/>
              <a:buBlip>
                <a:blip r:embed="rId2"/>
              </a:buBlip>
              <a:defRPr/>
            </a:pPr>
            <a:r>
              <a:rPr lang="en-US" dirty="0" smtClean="0">
                <a:solidFill>
                  <a:schemeClr val="bg2">
                    <a:lumMod val="25000"/>
                  </a:schemeClr>
                </a:solidFill>
              </a:rPr>
              <a:t> Decide on one or two specific things you can do during the coming week to become more pure and thus help others around you become better also.</a:t>
            </a:r>
          </a:p>
        </p:txBody>
      </p:sp>
      <p:pic>
        <p:nvPicPr>
          <p:cNvPr id="4" name="Picture 2" descr="Image"/>
          <p:cNvPicPr>
            <a:picLocks noChangeAspect="1" noChangeArrowheads="1"/>
          </p:cNvPicPr>
          <p:nvPr/>
        </p:nvPicPr>
        <p:blipFill>
          <a:blip r:embed="rId3" cstate="print"/>
          <a:stretch>
            <a:fillRect/>
          </a:stretch>
        </p:blipFill>
        <p:spPr bwMode="auto">
          <a:xfrm>
            <a:off x="209083" y="903514"/>
            <a:ext cx="4005632" cy="5192484"/>
          </a:xfrm>
          <a:prstGeom prst="rect">
            <a:avLst/>
          </a:prstGeom>
          <a:ln>
            <a:noFill/>
          </a:ln>
          <a:effectLst>
            <a:softEdge rad="112500"/>
          </a:effectLst>
        </p:spPr>
      </p:pic>
      <p:sp>
        <p:nvSpPr>
          <p:cNvPr id="5" name="Title 2"/>
          <p:cNvSpPr>
            <a:spLocks noGrp="1"/>
          </p:cNvSpPr>
          <p:nvPr>
            <p:ph type="title"/>
          </p:nvPr>
        </p:nvSpPr>
        <p:spPr>
          <a:xfrm>
            <a:off x="457200" y="274638"/>
            <a:ext cx="8229600" cy="628876"/>
          </a:xfrm>
        </p:spPr>
        <p:txBody>
          <a:bodyPr rtlCol="0">
            <a:normAutofit fontScale="90000"/>
          </a:bodyPr>
          <a:lstStyle/>
          <a:p>
            <a:pPr eaLnBrk="1" fontAlgn="auto" hangingPunct="1">
              <a:spcAft>
                <a:spcPts val="0"/>
              </a:spcAft>
              <a:defRPr/>
            </a:pPr>
            <a:r>
              <a:rPr lang="en-US" b="1" dirty="0" smtClean="0">
                <a:effectLst>
                  <a:outerShdw blurRad="38100" dist="38100" dir="2700000" algn="tl">
                    <a:srgbClr val="000000">
                      <a:alpha val="43137"/>
                    </a:srgbClr>
                  </a:outerShdw>
                </a:effectLst>
              </a:rPr>
              <a:t>TESTIMONY</a:t>
            </a:r>
            <a:endParaRPr lang="en-US" b="1"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10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277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771">
                                            <p:txEl>
                                              <p:pRg st="0" end="0"/>
                                            </p:txEl>
                                          </p:spTgt>
                                        </p:tgtEl>
                                      </p:cBhvr>
                                    </p:animEffect>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2771">
                                            <p:txEl>
                                              <p:pRg st="1" end="1"/>
                                            </p:txEl>
                                          </p:spTgt>
                                        </p:tgtEl>
                                        <p:attrNameLst>
                                          <p:attrName>style.visibility</p:attrName>
                                        </p:attrNameLst>
                                      </p:cBhvr>
                                      <p:to>
                                        <p:strVal val="visible"/>
                                      </p:to>
                                    </p:set>
                                    <p:anim calcmode="lin" valueType="num">
                                      <p:cBhvr>
                                        <p:cTn id="21" dur="10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3277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5334000"/>
            <a:ext cx="7408863" cy="944563"/>
          </a:xfrm>
        </p:spPr>
        <p:txBody>
          <a:bodyPr>
            <a:normAutofit/>
          </a:bodyPr>
          <a:lstStyle/>
          <a:p>
            <a:pPr marL="0" indent="0" algn="ctr" eaLnBrk="1" hangingPunct="1">
              <a:buFont typeface="Symbol" pitchFamily="18" charset="2"/>
              <a:buNone/>
              <a:defRPr/>
            </a:pPr>
            <a:r>
              <a:rPr lang="en-US" sz="4000" b="1" dirty="0" smtClean="0">
                <a:effectLst>
                  <a:outerShdw blurRad="38100" dist="38100" dir="2700000" algn="tl">
                    <a:srgbClr val="C0C0C0"/>
                  </a:outerShdw>
                </a:effectLst>
              </a:rPr>
              <a:t>(Enter Name Here)</a:t>
            </a: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effectLst>
                  <a:outerShdw blurRad="38100" dist="38100" dir="2700000" algn="tl">
                    <a:srgbClr val="000000">
                      <a:alpha val="43137"/>
                    </a:srgbClr>
                  </a:outerShdw>
                </a:effectLst>
              </a:rPr>
              <a:t>OUR CLOSING PRAYER WILL BE GIVEN BY</a:t>
            </a:r>
            <a:endParaRPr lang="en-US" b="1" dirty="0">
              <a:effectLst>
                <a:outerShdw blurRad="38100" dist="38100" dir="2700000" algn="tl">
                  <a:srgbClr val="000000">
                    <a:alpha val="43137"/>
                  </a:srgbClr>
                </a:outerShdw>
              </a:effectLst>
            </a:endParaRPr>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043363"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435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14600"/>
            <a:ext cx="8229600" cy="1600200"/>
          </a:xfrm>
        </p:spPr>
        <p:txBody>
          <a:bodyPr rtlCol="0">
            <a:noAutofit/>
          </a:bodyPr>
          <a:lstStyle/>
          <a:p>
            <a:pPr eaLnBrk="1" fontAlgn="auto" hangingPunct="1">
              <a:spcAft>
                <a:spcPts val="0"/>
              </a:spcAft>
              <a:defRPr/>
            </a:pPr>
            <a:r>
              <a:rPr lang="en-US" sz="12600" b="1" i="1" dirty="0" smtClean="0">
                <a:solidFill>
                  <a:srgbClr val="00B0F0"/>
                </a:solidFill>
                <a:effectLst>
                  <a:outerShdw blurRad="38100" dist="38100" dir="2700000" algn="tl">
                    <a:srgbClr val="000000"/>
                  </a:outerShdw>
                </a:effectLst>
              </a:rPr>
              <a:t>THE END</a:t>
            </a:r>
          </a:p>
        </p:txBody>
      </p:sp>
    </p:spTree>
    <p:extLst>
      <p:ext uri="{BB962C8B-B14F-4D97-AF65-F5344CB8AC3E}">
        <p14:creationId xmlns:p14="http://schemas.microsoft.com/office/powerpoint/2010/main" val="1933479914"/>
      </p:ext>
    </p:extLst>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Isosceles Triangle 7"/>
          <p:cNvSpPr/>
          <p:nvPr/>
        </p:nvSpPr>
        <p:spPr>
          <a:xfrm rot="3047981">
            <a:off x="5327650" y="311150"/>
            <a:ext cx="1905000" cy="1905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7" name="Isosceles Triangle 6"/>
          <p:cNvSpPr/>
          <p:nvPr/>
        </p:nvSpPr>
        <p:spPr>
          <a:xfrm rot="20303169">
            <a:off x="381000" y="304800"/>
            <a:ext cx="3048000" cy="25146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 name="Isosceles Triangle 9"/>
          <p:cNvSpPr/>
          <p:nvPr/>
        </p:nvSpPr>
        <p:spPr>
          <a:xfrm rot="8724985">
            <a:off x="1219200" y="3505200"/>
            <a:ext cx="2514600" cy="1752600"/>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9" name="Isosceles Triangle 8"/>
          <p:cNvSpPr/>
          <p:nvPr/>
        </p:nvSpPr>
        <p:spPr>
          <a:xfrm rot="19769339">
            <a:off x="3124200" y="3044825"/>
            <a:ext cx="5715000" cy="2286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ontent Placeholder 1"/>
          <p:cNvSpPr>
            <a:spLocks noGrp="1"/>
          </p:cNvSpPr>
          <p:nvPr>
            <p:ph idx="1"/>
          </p:nvPr>
        </p:nvSpPr>
        <p:spPr>
          <a:xfrm>
            <a:off x="152400" y="152400"/>
            <a:ext cx="8763000" cy="6470920"/>
          </a:xfrm>
        </p:spPr>
        <p:txBody>
          <a:bodyPr anchor="ctr">
            <a:normAutofit fontScale="92500" lnSpcReduction="10000"/>
          </a:bodyPr>
          <a:lstStyle/>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Images and clipart are from lds.org, Microsoft office, and other websites indicating the images were in the public domain or permitted for church and home </a:t>
            </a:r>
            <a:r>
              <a:rPr lang="en-US" sz="2800" dirty="0" smtClean="0">
                <a:solidFill>
                  <a:srgbClr val="00B0F0"/>
                </a:solidFill>
                <a:effectLst>
                  <a:outerShdw blurRad="38100" dist="38100" dir="2700000" algn="tl">
                    <a:srgbClr val="000000"/>
                  </a:outerShdw>
                </a:effectLst>
                <a:cs typeface="Tunga" pitchFamily="2"/>
              </a:rPr>
              <a:t>use</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The hymns, Lesson and Scripture story are from lds.org</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Please do not use this presentation for commercial use. Feel free to alter the presentation for use in church or home to suit personal preference</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This presentation is intended to supplement, not replace, the lesson manual and scriptures</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Teachers should refer to the manual, scriptures and other resources when preparing and conducting the lesson</a:t>
            </a:r>
            <a:r>
              <a:rPr lang="en-US" sz="2800" dirty="0" smtClean="0">
                <a:solidFill>
                  <a:srgbClr val="00B0F0"/>
                </a:solidFill>
                <a:effectLst>
                  <a:outerShdw blurRad="38100" dist="38100" dir="2700000" algn="tl">
                    <a:srgbClr val="000000"/>
                  </a:outerShdw>
                </a:effectLst>
                <a:cs typeface="Tunga" pitchFamily="2"/>
              </a:rPr>
              <a:t>.</a:t>
            </a:r>
            <a:endParaRPr lang="en-US" sz="2800" dirty="0">
              <a:solidFill>
                <a:schemeClr val="accent3">
                  <a:lumMod val="40000"/>
                  <a:lumOff val="60000"/>
                </a:schemeClr>
              </a:solidFill>
            </a:endParaRPr>
          </a:p>
        </p:txBody>
      </p:sp>
      <p:sp>
        <p:nvSpPr>
          <p:cNvPr id="3" name="Content Placeholder 1"/>
          <p:cNvSpPr txBox="1">
            <a:spLocks/>
          </p:cNvSpPr>
          <p:nvPr/>
        </p:nvSpPr>
        <p:spPr>
          <a:xfrm>
            <a:off x="152400" y="1905000"/>
            <a:ext cx="8763000" cy="5334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4" name="Content Placeholder 1"/>
          <p:cNvSpPr txBox="1">
            <a:spLocks/>
          </p:cNvSpPr>
          <p:nvPr/>
        </p:nvSpPr>
        <p:spPr>
          <a:xfrm>
            <a:off x="152400" y="2590800"/>
            <a:ext cx="8763000" cy="13716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5" name="Content Placeholder 1"/>
          <p:cNvSpPr txBox="1">
            <a:spLocks/>
          </p:cNvSpPr>
          <p:nvPr/>
        </p:nvSpPr>
        <p:spPr>
          <a:xfrm>
            <a:off x="152400" y="4114800"/>
            <a:ext cx="8763000" cy="1066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6" name="Content Placeholder 1"/>
          <p:cNvSpPr txBox="1">
            <a:spLocks/>
          </p:cNvSpPr>
          <p:nvPr/>
        </p:nvSpPr>
        <p:spPr>
          <a:xfrm>
            <a:off x="152400" y="5257800"/>
            <a:ext cx="8763000" cy="1447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Tree>
    <p:extLst>
      <p:ext uri="{BB962C8B-B14F-4D97-AF65-F5344CB8AC3E}">
        <p14:creationId xmlns:p14="http://schemas.microsoft.com/office/powerpoint/2010/main" val="1599154835"/>
      </p:ext>
    </p:extLst>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1050"/>
          </a:xfrm>
          <a:ln>
            <a:miter lim="800000"/>
            <a:headEnd/>
            <a:tailEnd/>
          </a:ln>
          <a:extLst/>
        </p:spPr>
        <p:txBody>
          <a:bodyPr rtlCol="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Inside this container…</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Content Placeholder 2"/>
          <p:cNvSpPr>
            <a:spLocks noGrp="1"/>
          </p:cNvSpPr>
          <p:nvPr>
            <p:ph idx="1"/>
          </p:nvPr>
        </p:nvSpPr>
        <p:spPr>
          <a:xfrm>
            <a:off x="457200" y="933450"/>
            <a:ext cx="5619750" cy="5924550"/>
          </a:xfrm>
        </p:spPr>
        <p:txBody>
          <a:bodyPr rtlCol="0">
            <a:noAutofit/>
          </a:bodyPr>
          <a:lstStyle/>
          <a:p>
            <a:pPr eaLnBrk="1" fontAlgn="auto" hangingPunct="1">
              <a:spcAft>
                <a:spcPts val="0"/>
              </a:spcAft>
              <a:defRPr/>
            </a:pPr>
            <a:r>
              <a:rPr lang="en-US" sz="3800" dirty="0" smtClean="0">
                <a:solidFill>
                  <a:schemeClr val="tx2">
                    <a:lumMod val="75000"/>
                  </a:schemeClr>
                </a:solidFill>
              </a:rPr>
              <a:t>I have a small, clear container of clean water inside a larger container of dirty water. </a:t>
            </a:r>
          </a:p>
          <a:p>
            <a:pPr eaLnBrk="1" fontAlgn="auto" hangingPunct="1">
              <a:spcAft>
                <a:spcPts val="0"/>
              </a:spcAft>
              <a:defRPr/>
            </a:pPr>
            <a:r>
              <a:rPr lang="en-US" sz="3800" dirty="0" smtClean="0">
                <a:solidFill>
                  <a:schemeClr val="tx2">
                    <a:lumMod val="75000"/>
                  </a:schemeClr>
                </a:solidFill>
              </a:rPr>
              <a:t>Is it possible for the water in the small container to remain pure even when it is surrounded by filthy water?</a:t>
            </a:r>
          </a:p>
        </p:txBody>
      </p:sp>
      <p:sp>
        <p:nvSpPr>
          <p:cNvPr id="7" name="Flowchart: Magnetic Disk 6"/>
          <p:cNvSpPr/>
          <p:nvPr/>
        </p:nvSpPr>
        <p:spPr>
          <a:xfrm>
            <a:off x="6076950" y="3676650"/>
            <a:ext cx="1924050" cy="2857500"/>
          </a:xfrm>
          <a:prstGeom prst="flowChartMagneticDisk">
            <a:avLst/>
          </a:prstGeom>
          <a:gradFill flip="none" rotWithShape="1">
            <a:gsLst>
              <a:gs pos="100000">
                <a:srgbClr val="ADADAD"/>
              </a:gs>
              <a:gs pos="50000">
                <a:srgbClr val="4F4F4F">
                  <a:shade val="67500"/>
                  <a:satMod val="115000"/>
                </a:srgbClr>
              </a:gs>
              <a:gs pos="100000">
                <a:srgbClr val="4F4F4F">
                  <a:shade val="100000"/>
                  <a:satMod val="115000"/>
                </a:srgbClr>
              </a:gs>
            </a:gsLst>
            <a:path path="circle">
              <a:fillToRect l="100000" t="100000"/>
            </a:path>
            <a:tileRect r="-100000" b="-100000"/>
          </a:gradFill>
          <a:ln>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Magnetic Disk 7"/>
          <p:cNvSpPr/>
          <p:nvPr/>
        </p:nvSpPr>
        <p:spPr>
          <a:xfrm>
            <a:off x="6762750" y="4914900"/>
            <a:ext cx="571500" cy="952500"/>
          </a:xfrm>
          <a:prstGeom prst="flowChartMagneticDisk">
            <a:avLst/>
          </a:prstGeom>
          <a:gradFill flip="none" rotWithShape="1">
            <a:gsLst>
              <a:gs pos="0">
                <a:schemeClr val="tx2">
                  <a:lumMod val="20000"/>
                  <a:lumOff val="80000"/>
                </a:schemeClr>
              </a:gs>
              <a:gs pos="50000">
                <a:schemeClr val="bg1">
                  <a:shade val="67500"/>
                  <a:satMod val="115000"/>
                </a:schemeClr>
              </a:gs>
              <a:gs pos="100000">
                <a:schemeClr val="bg1">
                  <a:shade val="100000"/>
                  <a:satMod val="115000"/>
                </a:schemeClr>
              </a:gs>
            </a:gsLst>
            <a:lin ang="162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686800" cy="5638800"/>
          </a:xfrm>
        </p:spPr>
        <p:txBody>
          <a:bodyPr rtlCol="0">
            <a:noAutofit/>
          </a:bodyPr>
          <a:lstStyle/>
          <a:p>
            <a:pPr marL="274320" indent="-274320" eaLnBrk="1" fontAlgn="auto" hangingPunct="1">
              <a:spcAft>
                <a:spcPts val="0"/>
              </a:spcAft>
              <a:defRPr/>
            </a:pPr>
            <a:r>
              <a:rPr lang="en-US" sz="3200" b="1" dirty="0" smtClean="0">
                <a:effectLst>
                  <a:outerShdw blurRad="38100" dist="38100" dir="2700000" algn="tl">
                    <a:srgbClr val="000000">
                      <a:alpha val="43137"/>
                    </a:srgbClr>
                  </a:outerShdw>
                </a:effectLst>
              </a:rPr>
              <a:t>I am grateful that we can receive all the </a:t>
            </a:r>
            <a:r>
              <a:rPr lang="en-US" sz="3200" b="1" dirty="0">
                <a:effectLst>
                  <a:outerShdw blurRad="38100" dist="38100" dir="2700000" algn="tl">
                    <a:srgbClr val="000000">
                      <a:alpha val="43137"/>
                    </a:srgbClr>
                  </a:outerShdw>
                </a:effectLst>
              </a:rPr>
              <a:t>blessings necessary for us to return to Heavenly Father because of the restoration of the priesthood</a:t>
            </a:r>
            <a:r>
              <a:rPr lang="en-US" sz="3200" b="1" dirty="0" smtClean="0">
                <a:effectLst>
                  <a:outerShdw blurRad="38100" dist="38100" dir="2700000" algn="tl">
                    <a:srgbClr val="000000">
                      <a:alpha val="43137"/>
                    </a:srgbClr>
                  </a:outerShdw>
                </a:effectLst>
              </a:rPr>
              <a:t>.</a:t>
            </a:r>
          </a:p>
          <a:p>
            <a:pPr marL="274320" indent="-274320" eaLnBrk="1" fontAlgn="auto" hangingPunct="1">
              <a:spcAft>
                <a:spcPts val="0"/>
              </a:spcAft>
              <a:defRPr/>
            </a:pPr>
            <a:r>
              <a:rPr lang="en-US" sz="3200" b="1" dirty="0" smtClean="0">
                <a:effectLst>
                  <a:outerShdw blurRad="38100" dist="38100" dir="2700000" algn="tl">
                    <a:srgbClr val="000000">
                      <a:alpha val="43137"/>
                    </a:srgbClr>
                  </a:outerShdw>
                </a:effectLst>
              </a:rPr>
              <a:t>I want to challenge </a:t>
            </a:r>
            <a:r>
              <a:rPr lang="en-US" sz="3200" b="1" dirty="0">
                <a:effectLst>
                  <a:outerShdw blurRad="38100" dist="38100" dir="2700000" algn="tl">
                    <a:srgbClr val="000000">
                      <a:alpha val="43137"/>
                    </a:srgbClr>
                  </a:outerShdw>
                </a:effectLst>
              </a:rPr>
              <a:t>the boys to prepare to receive the great power of the priesthood and to always live worthy to exercise that power. </a:t>
            </a:r>
            <a:endParaRPr lang="en-US" sz="3200" b="1" dirty="0" smtClean="0">
              <a:effectLst>
                <a:outerShdw blurRad="38100" dist="38100" dir="2700000" algn="tl">
                  <a:srgbClr val="000000">
                    <a:alpha val="43137"/>
                  </a:srgbClr>
                </a:outerShdw>
              </a:effectLst>
            </a:endParaRPr>
          </a:p>
          <a:p>
            <a:pPr marL="274320" indent="-274320" eaLnBrk="1" fontAlgn="auto" hangingPunct="1">
              <a:spcAft>
                <a:spcPts val="0"/>
              </a:spcAft>
              <a:defRPr/>
            </a:pPr>
            <a:r>
              <a:rPr lang="en-US" sz="3200" b="1" dirty="0" smtClean="0">
                <a:effectLst>
                  <a:outerShdw blurRad="38100" dist="38100" dir="2700000" algn="tl">
                    <a:srgbClr val="000000">
                      <a:alpha val="43137"/>
                    </a:srgbClr>
                  </a:outerShdw>
                </a:effectLst>
              </a:rPr>
              <a:t>I want to challenge </a:t>
            </a:r>
            <a:r>
              <a:rPr lang="en-US" sz="3200" b="1" dirty="0">
                <a:effectLst>
                  <a:outerShdw blurRad="38100" dist="38100" dir="2700000" algn="tl">
                    <a:srgbClr val="000000">
                      <a:alpha val="43137"/>
                    </a:srgbClr>
                  </a:outerShdw>
                </a:effectLst>
              </a:rPr>
              <a:t>the girls to honor the priesthood and prepare themselves to be worthy to receive the blessings of the priesthood. </a:t>
            </a:r>
          </a:p>
        </p:txBody>
      </p:sp>
      <p:sp>
        <p:nvSpPr>
          <p:cNvPr id="3" name="Title 2"/>
          <p:cNvSpPr>
            <a:spLocks noGrp="1"/>
          </p:cNvSpPr>
          <p:nvPr>
            <p:ph type="title"/>
          </p:nvPr>
        </p:nvSpPr>
        <p:spPr/>
        <p:txBody>
          <a:bodyPr rtlCol="0">
            <a:normAutofit/>
          </a:bodyPr>
          <a:lstStyle/>
          <a:p>
            <a:pPr eaLnBrk="1" fontAlgn="auto" hangingPunct="1">
              <a:spcAft>
                <a:spcPts val="0"/>
              </a:spcAft>
              <a:defRPr/>
            </a:pPr>
            <a:r>
              <a:rPr lang="en-US" b="1" dirty="0" smtClean="0">
                <a:effectLst>
                  <a:outerShdw blurRad="38100" dist="38100" dir="2700000" algn="tl">
                    <a:srgbClr val="000000">
                      <a:alpha val="43137"/>
                    </a:srgbClr>
                  </a:outerShdw>
                </a:effectLst>
              </a:rPr>
              <a:t>TESTIMONY</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04876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5334000"/>
            <a:ext cx="7408863" cy="944563"/>
          </a:xfrm>
        </p:spPr>
        <p:txBody>
          <a:bodyPr>
            <a:normAutofit/>
          </a:bodyPr>
          <a:lstStyle/>
          <a:p>
            <a:pPr marL="0" indent="0" algn="ctr" eaLnBrk="1" hangingPunct="1">
              <a:buFont typeface="Symbol" pitchFamily="18" charset="2"/>
              <a:buNone/>
              <a:defRPr/>
            </a:pPr>
            <a:r>
              <a:rPr lang="en-US" sz="4000" b="1" dirty="0" smtClean="0">
                <a:effectLst>
                  <a:outerShdw blurRad="38100" dist="38100" dir="2700000" algn="tl">
                    <a:srgbClr val="C0C0C0"/>
                  </a:outerShdw>
                </a:effectLst>
              </a:rPr>
              <a:t>(Enter Name Here)</a:t>
            </a: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effectLst>
                  <a:outerShdw blurRad="38100" dist="38100" dir="2700000" algn="tl">
                    <a:srgbClr val="000000">
                      <a:alpha val="43137"/>
                    </a:srgbClr>
                  </a:outerShdw>
                </a:effectLst>
              </a:rPr>
              <a:t>OUR CLOSING PRAYER WILL BE GIVEN BY</a:t>
            </a:r>
            <a:endParaRPr lang="en-US" b="1" dirty="0">
              <a:effectLst>
                <a:outerShdw blurRad="38100" dist="38100" dir="2700000" algn="tl">
                  <a:srgbClr val="000000">
                    <a:alpha val="43137"/>
                  </a:srgbClr>
                </a:outerShdw>
              </a:effectLst>
            </a:endParaRPr>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043363"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1149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14600"/>
            <a:ext cx="8229600" cy="1600200"/>
          </a:xfrm>
        </p:spPr>
        <p:txBody>
          <a:bodyPr rtlCol="0">
            <a:noAutofit/>
          </a:bodyPr>
          <a:lstStyle/>
          <a:p>
            <a:pPr eaLnBrk="1" fontAlgn="auto" hangingPunct="1">
              <a:spcAft>
                <a:spcPts val="0"/>
              </a:spcAft>
              <a:defRPr/>
            </a:pPr>
            <a:r>
              <a:rPr lang="en-US" sz="12600" b="1" i="1" dirty="0" smtClean="0">
                <a:solidFill>
                  <a:srgbClr val="00B0F0"/>
                </a:solidFill>
                <a:effectLst>
                  <a:outerShdw blurRad="38100" dist="38100" dir="2700000" algn="tl">
                    <a:srgbClr val="000000"/>
                  </a:outerShdw>
                </a:effectLst>
              </a:rPr>
              <a:t>THE END</a:t>
            </a:r>
          </a:p>
        </p:txBody>
      </p:sp>
    </p:spTree>
    <p:extLst>
      <p:ext uri="{BB962C8B-B14F-4D97-AF65-F5344CB8AC3E}">
        <p14:creationId xmlns:p14="http://schemas.microsoft.com/office/powerpoint/2010/main" val="3137948399"/>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3047981">
            <a:off x="5327650" y="311150"/>
            <a:ext cx="1905000" cy="1905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7" name="Isosceles Triangle 6"/>
          <p:cNvSpPr/>
          <p:nvPr/>
        </p:nvSpPr>
        <p:spPr>
          <a:xfrm rot="20303169">
            <a:off x="381000" y="304800"/>
            <a:ext cx="3048000" cy="25146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 name="Isosceles Triangle 9"/>
          <p:cNvSpPr/>
          <p:nvPr/>
        </p:nvSpPr>
        <p:spPr>
          <a:xfrm rot="8724985">
            <a:off x="1219200" y="3505200"/>
            <a:ext cx="2514600" cy="1752600"/>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9" name="Isosceles Triangle 8"/>
          <p:cNvSpPr/>
          <p:nvPr/>
        </p:nvSpPr>
        <p:spPr>
          <a:xfrm rot="19769339">
            <a:off x="3124200" y="3044825"/>
            <a:ext cx="5715000" cy="2286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ontent Placeholder 1"/>
          <p:cNvSpPr>
            <a:spLocks noGrp="1"/>
          </p:cNvSpPr>
          <p:nvPr>
            <p:ph idx="1"/>
          </p:nvPr>
        </p:nvSpPr>
        <p:spPr>
          <a:xfrm>
            <a:off x="152400" y="152400"/>
            <a:ext cx="8763000" cy="6470920"/>
          </a:xfrm>
        </p:spPr>
        <p:txBody>
          <a:bodyPr anchor="ctr">
            <a:normAutofit fontScale="92500" lnSpcReduction="10000"/>
          </a:bodyPr>
          <a:lstStyle/>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Images and clipart are from lds.org, Microsoft office, and other websites indicating the images were in the public domain or permitted for church and home </a:t>
            </a:r>
            <a:r>
              <a:rPr lang="en-US" sz="2800" dirty="0" smtClean="0">
                <a:solidFill>
                  <a:srgbClr val="00B0F0"/>
                </a:solidFill>
                <a:effectLst>
                  <a:outerShdw blurRad="38100" dist="38100" dir="2700000" algn="tl">
                    <a:srgbClr val="000000"/>
                  </a:outerShdw>
                </a:effectLst>
                <a:cs typeface="Tunga" pitchFamily="2"/>
              </a:rPr>
              <a:t>use</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The hymns, Lesson and Scripture story are from lds.org</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Please do not use this presentation for commercial use. Feel free to alter the presentation for use in church or home to suit personal preference</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This presentation is intended to supplement, not replace, the lesson manual and scriptures</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None/>
              <a:defRPr/>
            </a:pPr>
            <a:r>
              <a:rPr lang="en-US" sz="2800" dirty="0">
                <a:solidFill>
                  <a:srgbClr val="00B0F0"/>
                </a:solidFill>
                <a:effectLst>
                  <a:outerShdw blurRad="38100" dist="38100" dir="2700000" algn="tl">
                    <a:srgbClr val="000000"/>
                  </a:outerShdw>
                </a:effectLst>
                <a:cs typeface="Tunga" pitchFamily="2"/>
              </a:rPr>
              <a:t>Teachers should refer to the manual, scriptures and other resources when preparing and conducting the lesson</a:t>
            </a:r>
            <a:r>
              <a:rPr lang="en-US" sz="2800" dirty="0" smtClean="0">
                <a:solidFill>
                  <a:srgbClr val="00B0F0"/>
                </a:solidFill>
                <a:effectLst>
                  <a:outerShdw blurRad="38100" dist="38100" dir="2700000" algn="tl">
                    <a:srgbClr val="000000"/>
                  </a:outerShdw>
                </a:effectLst>
                <a:cs typeface="Tunga" pitchFamily="2"/>
              </a:rPr>
              <a:t>.</a:t>
            </a:r>
            <a:endParaRPr lang="en-US" sz="2800" dirty="0">
              <a:solidFill>
                <a:schemeClr val="accent3">
                  <a:lumMod val="40000"/>
                  <a:lumOff val="60000"/>
                </a:schemeClr>
              </a:solidFill>
            </a:endParaRPr>
          </a:p>
        </p:txBody>
      </p:sp>
      <p:sp>
        <p:nvSpPr>
          <p:cNvPr id="3" name="Content Placeholder 1"/>
          <p:cNvSpPr txBox="1">
            <a:spLocks/>
          </p:cNvSpPr>
          <p:nvPr/>
        </p:nvSpPr>
        <p:spPr>
          <a:xfrm>
            <a:off x="152400" y="1905000"/>
            <a:ext cx="8763000" cy="5334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4" name="Content Placeholder 1"/>
          <p:cNvSpPr txBox="1">
            <a:spLocks/>
          </p:cNvSpPr>
          <p:nvPr/>
        </p:nvSpPr>
        <p:spPr>
          <a:xfrm>
            <a:off x="152400" y="2590800"/>
            <a:ext cx="8763000" cy="13716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5" name="Content Placeholder 1"/>
          <p:cNvSpPr txBox="1">
            <a:spLocks/>
          </p:cNvSpPr>
          <p:nvPr/>
        </p:nvSpPr>
        <p:spPr>
          <a:xfrm>
            <a:off x="152400" y="4114800"/>
            <a:ext cx="8763000" cy="1066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6" name="Content Placeholder 1"/>
          <p:cNvSpPr txBox="1">
            <a:spLocks/>
          </p:cNvSpPr>
          <p:nvPr/>
        </p:nvSpPr>
        <p:spPr>
          <a:xfrm>
            <a:off x="152400" y="5257800"/>
            <a:ext cx="8763000" cy="1447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Tree>
    <p:extLst>
      <p:ext uri="{BB962C8B-B14F-4D97-AF65-F5344CB8AC3E}">
        <p14:creationId xmlns:p14="http://schemas.microsoft.com/office/powerpoint/2010/main" val="2314295113"/>
      </p:ext>
    </p:extLst>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294510"/>
      </p:ext>
    </p:extLst>
  </p:cSld>
  <p:clrMapOvr>
    <a:masterClrMapping/>
  </p:clrMapOvr>
  <p:transition advClick="0" advTm="9000">
    <p:dissolve/>
    <p:sndAc>
      <p:stSnd>
        <p:snd r:embed="rId2" name="Enoch 1.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400351"/>
      </p:ext>
    </p:extLst>
  </p:cSld>
  <p:clrMapOvr>
    <a:masterClrMapping/>
  </p:clrMapOvr>
  <p:transition advClick="0" advTm="10000">
    <p:dissolve/>
    <p:sndAc>
      <p:stSnd>
        <p:snd r:embed="rId2" name="Enoch 2.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294510"/>
      </p:ext>
    </p:extLst>
  </p:cSld>
  <p:clrMapOvr>
    <a:masterClrMapping/>
  </p:clrMapOvr>
  <p:transition advClick="0" advTm="15000">
    <p:dissolve/>
    <p:sndAc>
      <p:stSnd>
        <p:snd r:embed="rId2" name="Enoch 3.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857"/>
            <a:ext cx="9143999" cy="674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728436"/>
      </p:ext>
    </p:extLst>
  </p:cSld>
  <p:clrMapOvr>
    <a:masterClrMapping/>
  </p:clrMapOvr>
  <p:transition advClick="0" advTm="17000">
    <p:dissolve/>
    <p:sndAc>
      <p:stSnd>
        <p:snd r:embed="rId2" name="Enoch 4.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4000">
    <p:dissolve/>
    <p:sndAc>
      <p:stSnd>
        <p:snd r:embed="rId2" name="Enoch 5.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1000">
    <p:dissolve/>
    <p:sndAc>
      <p:stSnd>
        <p:snd r:embed="rId2" name="Enoch 6.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550" y="266700"/>
            <a:ext cx="6370638" cy="6591300"/>
          </a:xfrm>
        </p:spPr>
        <p:txBody>
          <a:bodyPr rtlCol="0">
            <a:noAutofit/>
          </a:bodyPr>
          <a:lstStyle/>
          <a:p>
            <a:pPr eaLnBrk="1" fontAlgn="auto" hangingPunct="1">
              <a:spcAft>
                <a:spcPts val="0"/>
              </a:spcAft>
              <a:defRPr/>
            </a:pPr>
            <a:r>
              <a:rPr lang="en-US" dirty="0" smtClean="0">
                <a:solidFill>
                  <a:schemeClr val="tx2">
                    <a:lumMod val="75000"/>
                  </a:schemeClr>
                </a:solidFill>
              </a:rPr>
              <a:t>The clean water is like people who are trying to live clean lives in world that evil exists in. It is possible for us to remain pure and righteous if we do not allow any impurity or unrighteousness into our lives. </a:t>
            </a:r>
          </a:p>
          <a:p>
            <a:pPr eaLnBrk="1" fontAlgn="auto" hangingPunct="1">
              <a:spcAft>
                <a:spcPts val="0"/>
              </a:spcAft>
              <a:defRPr/>
            </a:pPr>
            <a:r>
              <a:rPr lang="en-US" dirty="0" smtClean="0">
                <a:solidFill>
                  <a:schemeClr val="tx2">
                    <a:lumMod val="75000"/>
                  </a:schemeClr>
                </a:solidFill>
              </a:rPr>
              <a:t>In this lesson we will learn about Enoch, an Old Testament prophet, who was pure in heart.</a:t>
            </a:r>
          </a:p>
        </p:txBody>
      </p:sp>
      <p:pic>
        <p:nvPicPr>
          <p:cNvPr id="4" name="Picture 3" descr="ctr.jpg"/>
          <p:cNvPicPr>
            <a:picLocks noChangeAspect="1"/>
          </p:cNvPicPr>
          <p:nvPr/>
        </p:nvPicPr>
        <p:blipFill>
          <a:blip r:embed="rId2" cstate="print"/>
          <a:stretch>
            <a:fillRect/>
          </a:stretch>
        </p:blipFill>
        <p:spPr>
          <a:xfrm>
            <a:off x="302529" y="1752600"/>
            <a:ext cx="2131783" cy="348615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4000">
    <p:dissolve/>
    <p:sndAc>
      <p:stSnd>
        <p:snd r:embed="rId2" name="Enoch 7.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1000">
    <p:dissolve/>
    <p:sndAc>
      <p:stSnd>
        <p:snd r:embed="rId2" name="Enoch 8.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6000">
    <p:dissolve/>
    <p:sndAc>
      <p:stSnd>
        <p:snd r:embed="rId2" name="Enoch 9.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3000">
    <p:dissolve/>
    <p:sndAc>
      <p:stSnd>
        <p:snd r:embed="rId2" name="Enoch 10.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95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15000">
    <p:dissolve/>
    <p:sndAc>
      <p:stSnd>
        <p:snd r:embed="rId2" name="Enoch 11.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95975"/>
            <a:ext cx="91440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005707"/>
      </p:ext>
    </p:extLst>
  </p:cSld>
  <p:clrMapOvr>
    <a:masterClrMapping/>
  </p:clrMapOvr>
  <p:transition advClick="0" advTm="23000">
    <p:dissolve/>
    <p:sndAc>
      <p:stSnd>
        <p:snd r:embed="rId2" name="Enoch 12.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6-7 2010-06-05-enoch-1000k-eng.mp4">
            <a:hlinkClick r:id="" action="ppaction://media"/>
          </p:cNvPr>
          <p:cNvPicPr>
            <a:picLocks noRot="1" noChangeAspect="1"/>
          </p:cNvPicPr>
          <p:nvPr>
            <a:videoFile r:link="rId1"/>
          </p:nvPr>
        </p:nvPicPr>
        <p:blipFill>
          <a:blip r:embed="rId3"/>
          <a:stretch>
            <a:fillRect/>
          </a:stretch>
        </p:blipFill>
        <p:spPr>
          <a:xfrm>
            <a:off x="130629" y="130629"/>
            <a:ext cx="8882742" cy="5942035"/>
          </a:xfrm>
          <a:prstGeom prst="rect">
            <a:avLst/>
          </a:prstGeom>
        </p:spPr>
      </p:pic>
      <p:sp>
        <p:nvSpPr>
          <p:cNvPr id="3" name="TextBox 2"/>
          <p:cNvSpPr txBox="1"/>
          <p:nvPr/>
        </p:nvSpPr>
        <p:spPr>
          <a:xfrm>
            <a:off x="130629" y="6072664"/>
            <a:ext cx="8882742" cy="369332"/>
          </a:xfrm>
          <a:prstGeom prst="rect">
            <a:avLst/>
          </a:prstGeom>
          <a:noFill/>
        </p:spPr>
        <p:txBody>
          <a:bodyPr wrap="square" rtlCol="0">
            <a:spAutoFit/>
          </a:bodyPr>
          <a:lstStyle/>
          <a:p>
            <a:pPr algn="ctr"/>
            <a:r>
              <a:rPr lang="en-US" dirty="0" smtClean="0"/>
              <a:t>Click on the Black area above to start the video</a:t>
            </a:r>
            <a:endParaRPr lang="en-US" dirty="0"/>
          </a:p>
        </p:txBody>
      </p:sp>
      <p:sp>
        <p:nvSpPr>
          <p:cNvPr id="4" name="TextBox 3"/>
          <p:cNvSpPr txBox="1"/>
          <p:nvPr/>
        </p:nvSpPr>
        <p:spPr>
          <a:xfrm>
            <a:off x="130629" y="6379029"/>
            <a:ext cx="8882742" cy="369332"/>
          </a:xfrm>
          <a:prstGeom prst="rect">
            <a:avLst/>
          </a:prstGeom>
          <a:noFill/>
        </p:spPr>
        <p:txBody>
          <a:bodyPr wrap="square" rtlCol="0">
            <a:spAutoFit/>
          </a:bodyPr>
          <a:lstStyle/>
          <a:p>
            <a:pPr algn="ctr"/>
            <a:r>
              <a:rPr lang="en-US" dirty="0" smtClean="0">
                <a:hlinkClick r:id="rId4" action="ppaction://hlinkfile"/>
              </a:rPr>
              <a:t>Click Here if the video above doesn’t start</a:t>
            </a:r>
            <a:endParaRPr lang="en-US" dirty="0"/>
          </a:p>
        </p:txBody>
      </p:sp>
    </p:spTree>
    <p:extLst>
      <p:ext uri="{BB962C8B-B14F-4D97-AF65-F5344CB8AC3E}">
        <p14:creationId xmlns:p14="http://schemas.microsoft.com/office/powerpoint/2010/main" val="2498005707"/>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0"/>
            <a:ext cx="8877300" cy="2476500"/>
          </a:xfrm>
          <a:ln>
            <a:miter lim="800000"/>
            <a:headEnd/>
            <a:tailEnd/>
          </a:ln>
          <a:extLst/>
        </p:spPr>
        <p:txBody>
          <a:bodyPr rtlCol="0">
            <a:noAutofit/>
          </a:bodyPr>
          <a:lstStyle/>
          <a:p>
            <a:pPr eaLnBrk="1" fontAlgn="auto" hangingPunct="1">
              <a:spcAft>
                <a:spcPts val="0"/>
              </a:spcAft>
              <a:defRPr/>
            </a:pPr>
            <a:r>
              <a:rPr lang="en-US"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rPr>
              <a:t>Let’s read Moses 6:31</a:t>
            </a:r>
          </a:p>
          <a:p>
            <a:pPr eaLnBrk="1" fontAlgn="auto" hangingPunct="1">
              <a:spcAft>
                <a:spcPts val="0"/>
              </a:spcAft>
              <a:defRPr/>
            </a:pPr>
            <a:r>
              <a:rPr lang="en-US" dirty="0">
                <a:effectLst>
                  <a:outerShdw blurRad="38100" dist="38100" dir="2700000" algn="tl">
                    <a:srgbClr val="000000">
                      <a:alpha val="43137"/>
                    </a:srgbClr>
                  </a:outerShdw>
                </a:effectLst>
              </a:rPr>
              <a:t> </a:t>
            </a:r>
            <a:r>
              <a:rPr lang="en-US" sz="2800" dirty="0">
                <a:solidFill>
                  <a:srgbClr val="FF0000"/>
                </a:solidFill>
                <a:effectLst>
                  <a:outerShdw blurRad="38100" dist="38100" dir="2700000" algn="tl">
                    <a:srgbClr val="000000">
                      <a:alpha val="43137"/>
                    </a:srgbClr>
                  </a:outerShdw>
                </a:effectLst>
              </a:rPr>
              <a:t>31 And when Enoch had heard these words, he </a:t>
            </a:r>
            <a:r>
              <a:rPr lang="en-US" sz="2800" dirty="0" smtClean="0">
                <a:solidFill>
                  <a:srgbClr val="FF0000"/>
                </a:solidFill>
                <a:effectLst>
                  <a:outerShdw blurRad="38100" dist="38100" dir="2700000" algn="tl">
                    <a:srgbClr val="000000">
                      <a:alpha val="43137"/>
                    </a:srgbClr>
                  </a:outerShdw>
                </a:effectLst>
              </a:rPr>
              <a:t>bowed </a:t>
            </a:r>
            <a:r>
              <a:rPr lang="en-US" sz="2800" dirty="0">
                <a:solidFill>
                  <a:srgbClr val="FF0000"/>
                </a:solidFill>
                <a:effectLst>
                  <a:outerShdw blurRad="38100" dist="38100" dir="2700000" algn="tl">
                    <a:srgbClr val="000000">
                      <a:alpha val="43137"/>
                    </a:srgbClr>
                  </a:outerShdw>
                </a:effectLst>
              </a:rPr>
              <a:t>himself to the earth, before the Lord, and spake before the Lord, saying</a:t>
            </a:r>
            <a:r>
              <a:rPr lang="en-US" sz="2800" dirty="0" smtClean="0">
                <a:solidFill>
                  <a:srgbClr val="FF0000"/>
                </a:solidFill>
                <a:effectLst>
                  <a:outerShdw blurRad="38100" dist="38100" dir="2700000" algn="tl">
                    <a:srgbClr val="000000">
                      <a:alpha val="43137"/>
                    </a:srgbClr>
                  </a:outerShdw>
                </a:effectLst>
              </a:rPr>
              <a:t>:</a:t>
            </a:r>
            <a:endParaRPr lang="en-US" sz="2800"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solidFill>
                <a:srgbClr val="FF0000"/>
              </a:solidFill>
              <a:effectLst>
                <a:outerShdw blurRad="38100" dist="38100" dir="2700000" algn="tl">
                  <a:srgbClr val="000000">
                    <a:alpha val="43137"/>
                  </a:srgbClr>
                </a:outerShdw>
              </a:effectLst>
            </a:endParaRPr>
          </a:p>
        </p:txBody>
      </p:sp>
      <p:pic>
        <p:nvPicPr>
          <p:cNvPr id="6148" name="Picture 4" descr="Image"/>
          <p:cNvPicPr>
            <a:picLocks noChangeAspect="1" noChangeArrowheads="1"/>
          </p:cNvPicPr>
          <p:nvPr/>
        </p:nvPicPr>
        <p:blipFill>
          <a:blip r:embed="rId2" cstate="print">
            <a:lum bright="12000"/>
          </a:blip>
          <a:srcRect/>
          <a:stretch>
            <a:fillRect/>
          </a:stretch>
        </p:blipFill>
        <p:spPr bwMode="auto">
          <a:xfrm flipH="1">
            <a:off x="4784269" y="2345047"/>
            <a:ext cx="3936023" cy="3544124"/>
          </a:xfrm>
          <a:prstGeom prst="rect">
            <a:avLst/>
          </a:prstGeom>
          <a:ln>
            <a:noFill/>
          </a:ln>
          <a:effectLst>
            <a:softEdge rad="112500"/>
          </a:effectLst>
        </p:spPr>
      </p:pic>
      <p:sp>
        <p:nvSpPr>
          <p:cNvPr id="5" name="Content Placeholder 2"/>
          <p:cNvSpPr txBox="1">
            <a:spLocks/>
          </p:cNvSpPr>
          <p:nvPr/>
        </p:nvSpPr>
        <p:spPr bwMode="auto">
          <a:xfrm>
            <a:off x="250370" y="2572699"/>
            <a:ext cx="4533900" cy="3207615"/>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3"/>
              </a:buBlip>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FontTx/>
              <a:buBlip>
                <a:blip r:embed="rId4"/>
              </a:buBlip>
              <a:defRPr sz="36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en-US" sz="2800" dirty="0" smtClean="0">
                <a:solidFill>
                  <a:srgbClr val="FF0000"/>
                </a:solidFill>
                <a:effectLst>
                  <a:outerShdw blurRad="38100" dist="38100" dir="2700000" algn="tl">
                    <a:srgbClr val="000000">
                      <a:alpha val="43137"/>
                    </a:srgbClr>
                  </a:outerShdw>
                </a:effectLst>
              </a:rPr>
              <a:t>Why </a:t>
            </a:r>
            <a:r>
              <a:rPr lang="en-US" sz="2800" dirty="0">
                <a:solidFill>
                  <a:srgbClr val="FF0000"/>
                </a:solidFill>
                <a:effectLst>
                  <a:outerShdw blurRad="38100" dist="38100" dir="2700000" algn="tl">
                    <a:srgbClr val="000000">
                      <a:alpha val="43137"/>
                    </a:srgbClr>
                  </a:outerShdw>
                </a:effectLst>
              </a:rPr>
              <a:t>is it that I have found favor in thy sight, and am but a lad, and all the people hate me; for I am slow of speech; wherefore am I thy servant</a:t>
            </a:r>
            <a:r>
              <a:rPr lang="en-US" sz="2800" dirty="0" smtClean="0">
                <a:solidFill>
                  <a:srgbClr val="FF0000"/>
                </a:solidFill>
                <a:effectLst>
                  <a:outerShdw blurRad="38100" dist="38100" dir="2700000" algn="tl">
                    <a:srgbClr val="000000">
                      <a:alpha val="43137"/>
                    </a:srgbClr>
                  </a:outerShdw>
                </a:effectLst>
              </a:rPr>
              <a:t>?</a:t>
            </a:r>
            <a:endParaRPr lang="en-US" sz="2800"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solidFill>
                <a:srgbClr val="FF0000"/>
              </a:solidFill>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p:cNvPicPr>
            <a:picLocks noChangeAspect="1" noChangeArrowheads="1"/>
          </p:cNvPicPr>
          <p:nvPr/>
        </p:nvPicPr>
        <p:blipFill>
          <a:blip r:embed="rId2" cstate="print">
            <a:lum bright="12000"/>
          </a:blip>
          <a:srcRect/>
          <a:stretch>
            <a:fillRect/>
          </a:stretch>
        </p:blipFill>
        <p:spPr bwMode="auto">
          <a:xfrm flipH="1">
            <a:off x="4784269" y="2345047"/>
            <a:ext cx="3936023" cy="3544124"/>
          </a:xfrm>
          <a:prstGeom prst="rect">
            <a:avLst/>
          </a:prstGeom>
          <a:ln>
            <a:noFill/>
          </a:ln>
          <a:effectLst>
            <a:softEdge rad="112500"/>
          </a:effectLst>
        </p:spPr>
      </p:pic>
      <p:sp>
        <p:nvSpPr>
          <p:cNvPr id="3" name="Content Placeholder 2"/>
          <p:cNvSpPr>
            <a:spLocks noGrp="1"/>
          </p:cNvSpPr>
          <p:nvPr>
            <p:ph idx="1"/>
          </p:nvPr>
        </p:nvSpPr>
        <p:spPr>
          <a:xfrm>
            <a:off x="266700" y="0"/>
            <a:ext cx="8877300" cy="2476500"/>
          </a:xfrm>
          <a:ln>
            <a:miter lim="800000"/>
            <a:headEnd/>
            <a:tailEnd/>
          </a:ln>
          <a:extLst/>
        </p:spPr>
        <p:txBody>
          <a:bodyPr rtlCol="0" anchor="ctr">
            <a:normAutofit/>
          </a:bodyPr>
          <a:lstStyle/>
          <a:p>
            <a:pPr eaLnBrk="1" fontAlgn="auto" hangingPunct="1">
              <a:spcAft>
                <a:spcPts val="0"/>
              </a:spcAft>
              <a:defRPr/>
            </a:pPr>
            <a:r>
              <a:rPr lang="en-US" sz="4800"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rPr>
              <a:t>When </a:t>
            </a:r>
            <a:r>
              <a:rPr lang="en-US" sz="4800"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rPr>
              <a:t>Enoch was first called to be a prophet, he felt inadequate</a:t>
            </a:r>
            <a:r>
              <a:rPr lang="en-US" sz="3800" dirty="0" smtClean="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rPr>
              <a:t>. </a:t>
            </a:r>
          </a:p>
        </p:txBody>
      </p:sp>
      <p:sp>
        <p:nvSpPr>
          <p:cNvPr id="4" name="Content Placeholder 2"/>
          <p:cNvSpPr txBox="1">
            <a:spLocks/>
          </p:cNvSpPr>
          <p:nvPr/>
        </p:nvSpPr>
        <p:spPr bwMode="auto">
          <a:xfrm>
            <a:off x="266700" y="2476500"/>
            <a:ext cx="4457700" cy="4381500"/>
          </a:xfrm>
          <a:prstGeom prst="rect">
            <a:avLst/>
          </a:prstGeom>
          <a:noFill/>
          <a:ln w="9525">
            <a:noFill/>
            <a:miter lim="800000"/>
            <a:headEnd/>
            <a:tailEnd/>
          </a:ln>
        </p:spPr>
        <p:txBody>
          <a:bodyPr>
            <a:normAutofit lnSpcReduction="10000"/>
          </a:bodyPr>
          <a:lstStyle/>
          <a:p>
            <a:pPr marL="342900" indent="-342900" fontAlgn="auto">
              <a:spcBef>
                <a:spcPct val="20000"/>
              </a:spcBef>
              <a:spcAft>
                <a:spcPts val="0"/>
              </a:spcAft>
              <a:buFontTx/>
              <a:buBlip>
                <a:blip r:embed="rId3"/>
              </a:buBlip>
              <a:defRPr/>
            </a:pPr>
            <a:r>
              <a:rPr lang="en-US" sz="4800" dirty="0">
                <a:ln>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a:ln>
                <a:latin typeface="+mn-lt"/>
              </a:rPr>
              <a:t>He was young and “slow of speech” but he exercised faith and obeyed the Lord’s will.</a:t>
            </a:r>
          </a:p>
          <a:p>
            <a:pPr marL="342900" indent="-342900" fontAlgn="auto">
              <a:spcBef>
                <a:spcPct val="20000"/>
              </a:spcBef>
              <a:spcAft>
                <a:spcPts val="0"/>
              </a:spcAft>
              <a:buFontTx/>
              <a:buBlip>
                <a:blip r:embed="rId3"/>
              </a:buBlip>
              <a:defRPr/>
            </a:pPr>
            <a:endParaRPr lang="en-US" sz="3600" dirty="0">
              <a:latin typeface="+mn-lt"/>
            </a:endParaRPr>
          </a:p>
        </p:txBody>
      </p:sp>
    </p:spTree>
    <p:extLst>
      <p:ext uri="{BB962C8B-B14F-4D97-AF65-F5344CB8AC3E}">
        <p14:creationId xmlns:p14="http://schemas.microsoft.com/office/powerpoint/2010/main" val="203457014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457200" y="282574"/>
            <a:ext cx="8229600" cy="6270625"/>
          </a:xfrm>
        </p:spPr>
        <p:txBody>
          <a:bodyPr anchor="ctr">
            <a:normAutofit/>
          </a:bodyPr>
          <a:lstStyle/>
          <a:p>
            <a:pPr marL="0" indent="0" algn="ctr" eaLnBrk="1" hangingPunct="1">
              <a:buFont typeface="Symbol" pitchFamily="18" charset="2"/>
              <a:buNone/>
              <a:defRPr/>
            </a:pPr>
            <a:r>
              <a:rPr lang="en-US" sz="4000" b="1" dirty="0" smtClean="0">
                <a:effectLst>
                  <a:outerShdw blurRad="38100" dist="38100" dir="2700000" algn="tl">
                    <a:srgbClr val="C0C0C0"/>
                  </a:outerShdw>
                </a:effectLst>
                <a:hlinkClick r:id="" action="ppaction://customshow?id=1&amp;return=true"/>
              </a:rPr>
              <a:t>Go to the Video</a:t>
            </a:r>
            <a:endParaRPr lang="en-US" sz="4000" b="1" dirty="0" smtClean="0">
              <a:effectLst>
                <a:outerShdw blurRad="38100" dist="38100" dir="2700000" algn="tl">
                  <a:srgbClr val="C0C0C0"/>
                </a:outerShdw>
              </a:effectLst>
            </a:endParaRPr>
          </a:p>
          <a:p>
            <a:pPr marL="0" indent="0" algn="ctr" eaLnBrk="1" hangingPunct="1">
              <a:buFont typeface="Symbol" pitchFamily="18" charset="2"/>
              <a:buNone/>
              <a:defRPr/>
            </a:pPr>
            <a:r>
              <a:rPr lang="en-US" sz="4000" b="1" dirty="0" smtClean="0">
                <a:effectLst>
                  <a:outerShdw blurRad="38100" dist="38100" dir="2700000" algn="tl">
                    <a:srgbClr val="C0C0C0"/>
                  </a:outerShdw>
                </a:effectLst>
                <a:hlinkClick r:id="" action="ppaction://customshow?id=0&amp;return=true"/>
              </a:rPr>
              <a:t>Go to the </a:t>
            </a:r>
            <a:r>
              <a:rPr lang="en-US" sz="4000" b="1" dirty="0" smtClean="0">
                <a:effectLst>
                  <a:outerShdw blurRad="38100" dist="38100" dir="2700000" algn="tl">
                    <a:srgbClr val="C0C0C0"/>
                  </a:outerShdw>
                </a:effectLst>
                <a:hlinkClick r:id="" action="ppaction://customshow?id=0&amp;return=true"/>
              </a:rPr>
              <a:t>Narrated Slides</a:t>
            </a:r>
            <a:endParaRPr lang="en-US" sz="4000" b="1" dirty="0" smtClean="0">
              <a:effectLst>
                <a:outerShdw blurRad="38100" dist="38100" dir="2700000" algn="tl">
                  <a:srgbClr val="C0C0C0"/>
                </a:outerShdw>
              </a:effectLst>
            </a:endParaRPr>
          </a:p>
          <a:p>
            <a:pPr marL="0" indent="0" algn="ctr" eaLnBrk="1" hangingPunct="1">
              <a:buFont typeface="Symbol" pitchFamily="18" charset="2"/>
              <a:buNone/>
              <a:defRPr/>
            </a:pPr>
            <a:r>
              <a:rPr lang="en-US" sz="4000" b="1" dirty="0" smtClean="0">
                <a:effectLst>
                  <a:outerShdw blurRad="38100" dist="38100" dir="2700000" algn="tl">
                    <a:srgbClr val="C0C0C0"/>
                  </a:outerShdw>
                </a:effectLst>
                <a:hlinkClick r:id="rId2" action="ppaction://hlinksldjump"/>
              </a:rPr>
              <a:t>Continue</a:t>
            </a:r>
            <a:endParaRPr lang="en-US" sz="4000" b="1" dirty="0" smtClean="0">
              <a:effectLst>
                <a:outerShdw blurRad="38100" dist="38100" dir="2700000" algn="tl">
                  <a:srgbClr val="C0C0C0"/>
                </a:outerShdw>
              </a:effectLst>
            </a:endParaRPr>
          </a:p>
        </p:txBody>
      </p:sp>
    </p:spTree>
    <p:extLst>
      <p:ext uri="{BB962C8B-B14F-4D97-AF65-F5344CB8AC3E}">
        <p14:creationId xmlns:p14="http://schemas.microsoft.com/office/powerpoint/2010/main" val="2857741495"/>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8913" y="228600"/>
            <a:ext cx="5145087" cy="6858000"/>
          </a:xfrm>
        </p:spPr>
        <p:txBody>
          <a:bodyPr rtlCol="0">
            <a:normAutofit/>
          </a:bodyPr>
          <a:lstStyle/>
          <a:p>
            <a:pPr eaLnBrk="1" fontAlgn="auto" hangingPunct="1">
              <a:spcAft>
                <a:spcPts val="0"/>
              </a:spcAft>
              <a:defRPr/>
            </a:pPr>
            <a:r>
              <a:rPr lang="en-US" dirty="0" smtClean="0">
                <a:solidFill>
                  <a:schemeClr val="accent1">
                    <a:lumMod val="75000"/>
                  </a:schemeClr>
                </a:solidFill>
              </a:rPr>
              <a:t>He </a:t>
            </a:r>
            <a:r>
              <a:rPr lang="en-US" dirty="0" smtClean="0">
                <a:solidFill>
                  <a:schemeClr val="accent1">
                    <a:lumMod val="75000"/>
                  </a:schemeClr>
                </a:solidFill>
              </a:rPr>
              <a:t>prophesied of the Restoration of the gospel and the coming forth of the Book of Mormon (“truth will I send forth out of the earth”), the preaching of the gospel to all the world, the building of the New Jerusalem, and the ushering in of the Millennium.</a:t>
            </a:r>
          </a:p>
        </p:txBody>
      </p:sp>
      <p:pic>
        <p:nvPicPr>
          <p:cNvPr id="7171" name="Picture 2" descr="Image"/>
          <p:cNvPicPr>
            <a:picLocks noChangeAspect="1" noChangeArrowheads="1"/>
          </p:cNvPicPr>
          <p:nvPr/>
        </p:nvPicPr>
        <p:blipFill>
          <a:blip r:embed="rId2" cstate="print"/>
          <a:srcRect/>
          <a:stretch>
            <a:fillRect/>
          </a:stretch>
        </p:blipFill>
        <p:spPr bwMode="auto">
          <a:xfrm>
            <a:off x="571500" y="3505200"/>
            <a:ext cx="3152040" cy="2838201"/>
          </a:xfrm>
          <a:prstGeom prst="rect">
            <a:avLst/>
          </a:prstGeom>
          <a:ln>
            <a:noFill/>
          </a:ln>
          <a:effectLst>
            <a:softEdge rad="112500"/>
          </a:effectLst>
        </p:spPr>
      </p:pic>
      <p:sp>
        <p:nvSpPr>
          <p:cNvPr id="4" name="Content Placeholder 2"/>
          <p:cNvSpPr txBox="1">
            <a:spLocks/>
          </p:cNvSpPr>
          <p:nvPr/>
        </p:nvSpPr>
        <p:spPr bwMode="auto">
          <a:xfrm>
            <a:off x="0" y="228600"/>
            <a:ext cx="3998913" cy="2476500"/>
          </a:xfrm>
          <a:prstGeom prst="rect">
            <a:avLst/>
          </a:prstGeom>
          <a:noFill/>
          <a:ln w="9525">
            <a:noFill/>
            <a:miter lim="800000"/>
            <a:headEnd/>
            <a:tailEnd/>
          </a:ln>
        </p:spPr>
        <p:txBody>
          <a:bodyPr>
            <a:normAutofit/>
          </a:bodyPr>
          <a:lstStyle/>
          <a:p>
            <a:pPr marL="342900" indent="-342900" fontAlgn="auto">
              <a:spcBef>
                <a:spcPct val="20000"/>
              </a:spcBef>
              <a:spcAft>
                <a:spcPts val="0"/>
              </a:spcAft>
              <a:buFontTx/>
              <a:buBlip>
                <a:blip r:embed="rId3"/>
              </a:buBlip>
              <a:defRPr/>
            </a:pPr>
            <a:r>
              <a:rPr lang="en-US" sz="3600" dirty="0">
                <a:solidFill>
                  <a:srgbClr val="C7DAF1"/>
                </a:solidFill>
                <a:effectLst>
                  <a:outerShdw blurRad="38100" dist="38100" dir="2700000" algn="tl">
                    <a:srgbClr val="000000">
                      <a:alpha val="43137"/>
                    </a:srgbClr>
                  </a:outerShdw>
                </a:effectLst>
                <a:latin typeface="+mn-lt"/>
              </a:rPr>
              <a:t>Enoch talked with the Lord face to face and saw many visions.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fade">
                                      <p:cBhvr>
                                        <p:cTn id="16" dur="2000"/>
                                        <p:tgtEl>
                                          <p:spTgt spid="717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800" decel="100000"/>
                                        <p:tgtEl>
                                          <p:spTgt spid="3">
                                            <p:txEl>
                                              <p:pRg st="0" end="0"/>
                                            </p:txEl>
                                          </p:spTgt>
                                        </p:tgtEl>
                                      </p:cBhvr>
                                    </p:animEffect>
                                    <p:anim calcmode="lin" valueType="num">
                                      <p:cBhvr>
                                        <p:cTn id="22"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3"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Sky high PowerPoint template with soft clouds and wi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1284</TotalTime>
  <Words>1729</Words>
  <Application>Microsoft Office PowerPoint</Application>
  <PresentationFormat>On-screen Show (4:3)</PresentationFormat>
  <Paragraphs>135</Paragraphs>
  <Slides>56</Slides>
  <Notes>0</Notes>
  <HiddenSlides>0</HiddenSlides>
  <MMClips>2</MMClips>
  <ScaleCrop>false</ScaleCrop>
  <HeadingPairs>
    <vt:vector size="8" baseType="variant">
      <vt:variant>
        <vt:lpstr>Fonts Used</vt:lpstr>
      </vt:variant>
      <vt:variant>
        <vt:i4>2</vt:i4>
      </vt:variant>
      <vt:variant>
        <vt:lpstr>Theme</vt:lpstr>
      </vt:variant>
      <vt:variant>
        <vt:i4>1</vt:i4>
      </vt:variant>
      <vt:variant>
        <vt:lpstr>Slide Titles</vt:lpstr>
      </vt:variant>
      <vt:variant>
        <vt:i4>56</vt:i4>
      </vt:variant>
      <vt:variant>
        <vt:lpstr>Custom Shows</vt:lpstr>
      </vt:variant>
      <vt:variant>
        <vt:i4>2</vt:i4>
      </vt:variant>
    </vt:vector>
  </HeadingPairs>
  <TitlesOfParts>
    <vt:vector size="61" baseType="lpstr">
      <vt:lpstr>Arial</vt:lpstr>
      <vt:lpstr>Calibri</vt:lpstr>
      <vt:lpstr>Sky high PowerPoint template with soft clouds and wind</vt:lpstr>
      <vt:lpstr>Lesson 7: Enoch and a zion people</vt:lpstr>
      <vt:lpstr>Purpose</vt:lpstr>
      <vt:lpstr>OUR OPENING PRAYER WILL BE GIVEN BY</vt:lpstr>
      <vt:lpstr>Inside this container…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  Activities</vt:lpstr>
      <vt:lpstr>PowerPoint Presentation</vt:lpstr>
      <vt:lpstr>PowerPoint Presentation</vt:lpstr>
      <vt:lpstr>The tenth Article of Faith</vt:lpstr>
      <vt:lpstr>PowerPoint Presentation</vt:lpstr>
      <vt:lpstr>PowerPoint Presentation</vt:lpstr>
      <vt:lpstr>PowerPoint Presentation</vt:lpstr>
      <vt:lpstr>PowerPoint Presentation</vt:lpstr>
      <vt:lpstr>PowerPoint Presentation</vt:lpstr>
      <vt:lpstr>When he comes again</vt:lpstr>
      <vt:lpstr>TESTIMONY</vt:lpstr>
      <vt:lpstr>OUR CLOSING PRAYER WILL BE GIVEN BY</vt:lpstr>
      <vt:lpstr>THE END</vt:lpstr>
      <vt:lpstr>PowerPoint Presentation</vt:lpstr>
      <vt:lpstr>TESTIMONY</vt:lpstr>
      <vt:lpstr>OUR CLOSING PRAYER WILL BE GIVEN BY</vt:lpstr>
      <vt:lpstr>THE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Narrated</vt:lpstr>
      <vt:lpstr>Video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subject>PowerPoint 2007 template</dc:subject>
  <dc:creator>Roger Covalt;David Hill</dc:creator>
  <cp:keywords>sky, clouds, wind, blue, air, season, spring, summer, nature</cp:keywords>
  <dc:description>Sky high PowerPoint template with soft clouds and wind.  All elements are formatted to allow you to change the colors using the Design Color Palette in PowerPoint 2007.</dc:description>
  <cp:lastModifiedBy>David Sr</cp:lastModifiedBy>
  <cp:revision>148</cp:revision>
  <dcterms:created xsi:type="dcterms:W3CDTF">2010-02-03T04:30:29Z</dcterms:created>
  <dcterms:modified xsi:type="dcterms:W3CDTF">2014-02-16T02:57:47Z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TC300062991033</vt:lpwstr>
  </property>
</Properties>
</file>