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77"/>
  </p:notesMasterIdLst>
  <p:sldIdLst>
    <p:sldId id="256" r:id="rId2"/>
    <p:sldId id="258" r:id="rId3"/>
    <p:sldId id="261" r:id="rId4"/>
    <p:sldId id="740" r:id="rId5"/>
    <p:sldId id="862" r:id="rId6"/>
    <p:sldId id="861" r:id="rId7"/>
    <p:sldId id="851" r:id="rId8"/>
    <p:sldId id="873" r:id="rId9"/>
    <p:sldId id="874" r:id="rId10"/>
    <p:sldId id="852" r:id="rId11"/>
    <p:sldId id="875" r:id="rId12"/>
    <p:sldId id="876" r:id="rId13"/>
    <p:sldId id="881" r:id="rId14"/>
    <p:sldId id="883" r:id="rId15"/>
    <p:sldId id="859" r:id="rId16"/>
    <p:sldId id="884" r:id="rId17"/>
    <p:sldId id="885" r:id="rId18"/>
    <p:sldId id="886" r:id="rId19"/>
    <p:sldId id="887" r:id="rId20"/>
    <p:sldId id="878" r:id="rId21"/>
    <p:sldId id="892" r:id="rId22"/>
    <p:sldId id="893" r:id="rId23"/>
    <p:sldId id="877" r:id="rId24"/>
    <p:sldId id="894" r:id="rId25"/>
    <p:sldId id="895" r:id="rId26"/>
    <p:sldId id="896" r:id="rId27"/>
    <p:sldId id="898" r:id="rId28"/>
    <p:sldId id="897" r:id="rId29"/>
    <p:sldId id="899" r:id="rId30"/>
    <p:sldId id="900" r:id="rId31"/>
    <p:sldId id="863" r:id="rId32"/>
    <p:sldId id="901" r:id="rId33"/>
    <p:sldId id="902" r:id="rId34"/>
    <p:sldId id="864" r:id="rId35"/>
    <p:sldId id="903" r:id="rId36"/>
    <p:sldId id="904" r:id="rId37"/>
    <p:sldId id="373" r:id="rId38"/>
    <p:sldId id="802" r:id="rId39"/>
    <p:sldId id="803" r:id="rId40"/>
    <p:sldId id="905" r:id="rId41"/>
    <p:sldId id="804" r:id="rId42"/>
    <p:sldId id="906" r:id="rId43"/>
    <p:sldId id="805" r:id="rId44"/>
    <p:sldId id="907" r:id="rId45"/>
    <p:sldId id="908" r:id="rId46"/>
    <p:sldId id="806" r:id="rId47"/>
    <p:sldId id="291" r:id="rId48"/>
    <p:sldId id="772" r:id="rId49"/>
    <p:sldId id="909" r:id="rId50"/>
    <p:sldId id="910" r:id="rId51"/>
    <p:sldId id="911" r:id="rId52"/>
    <p:sldId id="912" r:id="rId53"/>
    <p:sldId id="773" r:id="rId54"/>
    <p:sldId id="774" r:id="rId55"/>
    <p:sldId id="775" r:id="rId56"/>
    <p:sldId id="776" r:id="rId57"/>
    <p:sldId id="777" r:id="rId58"/>
    <p:sldId id="778" r:id="rId59"/>
    <p:sldId id="779" r:id="rId60"/>
    <p:sldId id="780" r:id="rId61"/>
    <p:sldId id="636" r:id="rId62"/>
    <p:sldId id="381" r:id="rId63"/>
    <p:sldId id="382" r:id="rId64"/>
    <p:sldId id="482" r:id="rId65"/>
    <p:sldId id="752" r:id="rId66"/>
    <p:sldId id="753" r:id="rId67"/>
    <p:sldId id="754" r:id="rId68"/>
    <p:sldId id="755" r:id="rId69"/>
    <p:sldId id="913" r:id="rId70"/>
    <p:sldId id="757" r:id="rId71"/>
    <p:sldId id="758" r:id="rId72"/>
    <p:sldId id="759" r:id="rId73"/>
    <p:sldId id="760" r:id="rId74"/>
    <p:sldId id="761" r:id="rId75"/>
    <p:sldId id="762" r:id="rId76"/>
  </p:sldIdLst>
  <p:sldSz cx="9144000" cy="6858000" type="screen4x3"/>
  <p:notesSz cx="6858000" cy="9144000"/>
  <p:defaultTextStyle>
    <a:defPPr>
      <a:defRPr lang="en-US"/>
    </a:defPPr>
    <a:lvl1pPr algn="l" rtl="0" fontAlgn="base">
      <a:spcBef>
        <a:spcPct val="0"/>
      </a:spcBef>
      <a:spcAft>
        <a:spcPct val="0"/>
      </a:spcAft>
      <a:defRPr sz="3200" b="1" kern="1200">
        <a:solidFill>
          <a:srgbClr val="FFFF00"/>
        </a:solidFill>
        <a:latin typeface="Times New Roman" pitchFamily="18" charset="0"/>
        <a:ea typeface="+mn-ea"/>
        <a:cs typeface="+mn-cs"/>
      </a:defRPr>
    </a:lvl1pPr>
    <a:lvl2pPr marL="457200" algn="l" rtl="0" fontAlgn="base">
      <a:spcBef>
        <a:spcPct val="0"/>
      </a:spcBef>
      <a:spcAft>
        <a:spcPct val="0"/>
      </a:spcAft>
      <a:defRPr sz="3200" b="1" kern="1200">
        <a:solidFill>
          <a:srgbClr val="FFFF00"/>
        </a:solidFill>
        <a:latin typeface="Times New Roman" pitchFamily="18" charset="0"/>
        <a:ea typeface="+mn-ea"/>
        <a:cs typeface="+mn-cs"/>
      </a:defRPr>
    </a:lvl2pPr>
    <a:lvl3pPr marL="914400" algn="l" rtl="0" fontAlgn="base">
      <a:spcBef>
        <a:spcPct val="0"/>
      </a:spcBef>
      <a:spcAft>
        <a:spcPct val="0"/>
      </a:spcAft>
      <a:defRPr sz="3200" b="1" kern="1200">
        <a:solidFill>
          <a:srgbClr val="FFFF00"/>
        </a:solidFill>
        <a:latin typeface="Times New Roman" pitchFamily="18" charset="0"/>
        <a:ea typeface="+mn-ea"/>
        <a:cs typeface="+mn-cs"/>
      </a:defRPr>
    </a:lvl3pPr>
    <a:lvl4pPr marL="1371600" algn="l" rtl="0" fontAlgn="base">
      <a:spcBef>
        <a:spcPct val="0"/>
      </a:spcBef>
      <a:spcAft>
        <a:spcPct val="0"/>
      </a:spcAft>
      <a:defRPr sz="3200" b="1" kern="1200">
        <a:solidFill>
          <a:srgbClr val="FFFF00"/>
        </a:solidFill>
        <a:latin typeface="Times New Roman" pitchFamily="18" charset="0"/>
        <a:ea typeface="+mn-ea"/>
        <a:cs typeface="+mn-cs"/>
      </a:defRPr>
    </a:lvl4pPr>
    <a:lvl5pPr marL="1828800" algn="l" rtl="0" fontAlgn="base">
      <a:spcBef>
        <a:spcPct val="0"/>
      </a:spcBef>
      <a:spcAft>
        <a:spcPct val="0"/>
      </a:spcAft>
      <a:defRPr sz="3200" b="1" kern="1200">
        <a:solidFill>
          <a:srgbClr val="FFFF00"/>
        </a:solidFill>
        <a:latin typeface="Times New Roman" pitchFamily="18" charset="0"/>
        <a:ea typeface="+mn-ea"/>
        <a:cs typeface="+mn-cs"/>
      </a:defRPr>
    </a:lvl5pPr>
    <a:lvl6pPr marL="2286000" algn="l" defTabSz="914400" rtl="0" eaLnBrk="1" latinLnBrk="0" hangingPunct="1">
      <a:defRPr sz="3200" b="1" kern="1200">
        <a:solidFill>
          <a:srgbClr val="FFFF00"/>
        </a:solidFill>
        <a:latin typeface="Times New Roman" pitchFamily="18" charset="0"/>
        <a:ea typeface="+mn-ea"/>
        <a:cs typeface="+mn-cs"/>
      </a:defRPr>
    </a:lvl6pPr>
    <a:lvl7pPr marL="2743200" algn="l" defTabSz="914400" rtl="0" eaLnBrk="1" latinLnBrk="0" hangingPunct="1">
      <a:defRPr sz="3200" b="1" kern="1200">
        <a:solidFill>
          <a:srgbClr val="FFFF00"/>
        </a:solidFill>
        <a:latin typeface="Times New Roman" pitchFamily="18" charset="0"/>
        <a:ea typeface="+mn-ea"/>
        <a:cs typeface="+mn-cs"/>
      </a:defRPr>
    </a:lvl7pPr>
    <a:lvl8pPr marL="3200400" algn="l" defTabSz="914400" rtl="0" eaLnBrk="1" latinLnBrk="0" hangingPunct="1">
      <a:defRPr sz="3200" b="1" kern="1200">
        <a:solidFill>
          <a:srgbClr val="FFFF00"/>
        </a:solidFill>
        <a:latin typeface="Times New Roman" pitchFamily="18" charset="0"/>
        <a:ea typeface="+mn-ea"/>
        <a:cs typeface="+mn-cs"/>
      </a:defRPr>
    </a:lvl8pPr>
    <a:lvl9pPr marL="3657600" algn="l" defTabSz="914400" rtl="0" eaLnBrk="1" latinLnBrk="0" hangingPunct="1">
      <a:defRPr sz="3200" b="1"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F2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0" autoAdjust="0"/>
    <p:restoredTop sz="86563" autoAdjust="0"/>
  </p:normalViewPr>
  <p:slideViewPr>
    <p:cSldViewPr>
      <p:cViewPr varScale="1">
        <p:scale>
          <a:sx n="84" d="100"/>
          <a:sy n="84" d="100"/>
        </p:scale>
        <p:origin x="-11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040"/>
    </p:cViewPr>
  </p:sorterViewPr>
  <p:notesViewPr>
    <p:cSldViewPr>
      <p:cViewPr varScale="1">
        <p:scale>
          <a:sx n="71" d="100"/>
          <a:sy n="71" d="100"/>
        </p:scale>
        <p:origin x="-275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ClrTx/>
              <a:buSzTx/>
              <a:buFontTx/>
              <a:buNone/>
              <a:defRPr sz="1200" b="0">
                <a:solidFill>
                  <a:schemeClr val="tx1"/>
                </a:solidFill>
                <a:latin typeface="+mn-lt"/>
              </a:defRPr>
            </a:lvl1pPr>
          </a:lstStyle>
          <a:p>
            <a:pPr>
              <a:defRPr/>
            </a:pPr>
            <a:fld id="{F4E68597-FE3A-4182-9585-233B180CE56B}" type="datetimeFigureOut">
              <a:rPr lang="en-US"/>
              <a:pPr>
                <a:defRPr/>
              </a:pPr>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ClrTx/>
              <a:buSzTx/>
              <a:buFontTx/>
              <a:buNone/>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buClrTx/>
              <a:buSzTx/>
              <a:buFontTx/>
              <a:buNone/>
              <a:defRPr sz="1200" b="0">
                <a:solidFill>
                  <a:schemeClr val="tx1"/>
                </a:solidFill>
                <a:latin typeface="+mn-lt"/>
              </a:defRPr>
            </a:lvl1pPr>
          </a:lstStyle>
          <a:p>
            <a:pPr>
              <a:defRPr/>
            </a:pPr>
            <a:fld id="{4E90DBA6-445C-45F2-B847-FFF6F8F39AC4}" type="slidenum">
              <a:rPr lang="en-US"/>
              <a:pPr>
                <a:defRPr/>
              </a:pPr>
              <a:t>‹#›</a:t>
            </a:fld>
            <a:endParaRPr lang="en-US"/>
          </a:p>
        </p:txBody>
      </p:sp>
    </p:spTree>
    <p:extLst>
      <p:ext uri="{BB962C8B-B14F-4D97-AF65-F5344CB8AC3E}">
        <p14:creationId xmlns:p14="http://schemas.microsoft.com/office/powerpoint/2010/main" val="4060601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6281273-80AC-40F2-B70F-0A444B5A1AC8}" type="slidenum">
              <a:rPr lang="en-US" smtClean="0"/>
              <a:pPr>
                <a:defRPr/>
              </a:pPr>
              <a:t>65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B54E5A-40A8-4CA9-A89A-89A93E05D70D}" type="datetimeFigureOut">
              <a:rPr lang="en-US"/>
              <a:pPr>
                <a:defRPr/>
              </a:pPr>
              <a:t>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07B8D-FE92-4855-88D7-CC473A84590E}" type="slidenum">
              <a:rPr lang="en-US"/>
              <a:pPr>
                <a:defRPr/>
              </a:pPr>
              <a:t>‹#›</a:t>
            </a:fld>
            <a:endParaRPr lang="en-US"/>
          </a:p>
        </p:txBody>
      </p:sp>
    </p:spTree>
    <p:extLst>
      <p:ext uri="{BB962C8B-B14F-4D97-AF65-F5344CB8AC3E}">
        <p14:creationId xmlns:p14="http://schemas.microsoft.com/office/powerpoint/2010/main" val="115146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8572EF-3539-467A-85BE-4A1AC9A033DE}" type="datetimeFigureOut">
              <a:rPr lang="en-US"/>
              <a:pPr>
                <a:defRPr/>
              </a:pPr>
              <a:t>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0CC624-46B3-4AA9-87EA-E03D4CCB3E0F}" type="slidenum">
              <a:rPr lang="en-US"/>
              <a:pPr>
                <a:defRPr/>
              </a:pPr>
              <a:t>‹#›</a:t>
            </a:fld>
            <a:endParaRPr lang="en-US"/>
          </a:p>
        </p:txBody>
      </p:sp>
    </p:spTree>
    <p:extLst>
      <p:ext uri="{BB962C8B-B14F-4D97-AF65-F5344CB8AC3E}">
        <p14:creationId xmlns:p14="http://schemas.microsoft.com/office/powerpoint/2010/main" val="6175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B7AF27-6876-4FB4-80AB-4EA69690B4F2}" type="datetimeFigureOut">
              <a:rPr lang="en-US"/>
              <a:pPr>
                <a:defRPr/>
              </a:pPr>
              <a:t>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4FCB79-3DC5-4CF0-B3A6-51C611F251E1}" type="slidenum">
              <a:rPr lang="en-US"/>
              <a:pPr>
                <a:defRPr/>
              </a:pPr>
              <a:t>‹#›</a:t>
            </a:fld>
            <a:endParaRPr lang="en-US"/>
          </a:p>
        </p:txBody>
      </p:sp>
    </p:spTree>
    <p:extLst>
      <p:ext uri="{BB962C8B-B14F-4D97-AF65-F5344CB8AC3E}">
        <p14:creationId xmlns:p14="http://schemas.microsoft.com/office/powerpoint/2010/main" val="155529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4687DC-7AC7-4B59-971B-49D84098E9BA}" type="datetimeFigureOut">
              <a:rPr lang="en-US"/>
              <a:pPr>
                <a:defRPr/>
              </a:pPr>
              <a:t>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5783B-F69A-4FB4-AB9F-7A19E11C0605}" type="slidenum">
              <a:rPr lang="en-US"/>
              <a:pPr>
                <a:defRPr/>
              </a:pPr>
              <a:t>‹#›</a:t>
            </a:fld>
            <a:endParaRPr lang="en-US"/>
          </a:p>
        </p:txBody>
      </p:sp>
    </p:spTree>
    <p:extLst>
      <p:ext uri="{BB962C8B-B14F-4D97-AF65-F5344CB8AC3E}">
        <p14:creationId xmlns:p14="http://schemas.microsoft.com/office/powerpoint/2010/main" val="248431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F80556-F1D8-49E1-A6D4-934916EB4A47}" type="datetimeFigureOut">
              <a:rPr lang="en-US"/>
              <a:pPr>
                <a:defRPr/>
              </a:pPr>
              <a:t>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79524F-6CCD-4D1F-BD18-08A1D813D086}" type="slidenum">
              <a:rPr lang="en-US"/>
              <a:pPr>
                <a:defRPr/>
              </a:pPr>
              <a:t>‹#›</a:t>
            </a:fld>
            <a:endParaRPr lang="en-US"/>
          </a:p>
        </p:txBody>
      </p:sp>
    </p:spTree>
    <p:extLst>
      <p:ext uri="{BB962C8B-B14F-4D97-AF65-F5344CB8AC3E}">
        <p14:creationId xmlns:p14="http://schemas.microsoft.com/office/powerpoint/2010/main" val="69774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43EECB-9AE5-4A22-8B8B-1D2D43B5E6B9}" type="datetimeFigureOut">
              <a:rPr lang="en-US"/>
              <a:pPr>
                <a:defRPr/>
              </a:pPr>
              <a:t>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99DBE1-90DB-4DB2-95EF-BF3850E6DF99}" type="slidenum">
              <a:rPr lang="en-US"/>
              <a:pPr>
                <a:defRPr/>
              </a:pPr>
              <a:t>‹#›</a:t>
            </a:fld>
            <a:endParaRPr lang="en-US"/>
          </a:p>
        </p:txBody>
      </p:sp>
    </p:spTree>
    <p:extLst>
      <p:ext uri="{BB962C8B-B14F-4D97-AF65-F5344CB8AC3E}">
        <p14:creationId xmlns:p14="http://schemas.microsoft.com/office/powerpoint/2010/main" val="360687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D540FD-FF71-4315-A36D-99088B5A84F5}" type="datetimeFigureOut">
              <a:rPr lang="en-US"/>
              <a:pPr>
                <a:defRPr/>
              </a:pPr>
              <a:t>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73EFDE-91CF-4E1A-A0AC-FB80807A8824}" type="slidenum">
              <a:rPr lang="en-US"/>
              <a:pPr>
                <a:defRPr/>
              </a:pPr>
              <a:t>‹#›</a:t>
            </a:fld>
            <a:endParaRPr lang="en-US"/>
          </a:p>
        </p:txBody>
      </p:sp>
    </p:spTree>
    <p:extLst>
      <p:ext uri="{BB962C8B-B14F-4D97-AF65-F5344CB8AC3E}">
        <p14:creationId xmlns:p14="http://schemas.microsoft.com/office/powerpoint/2010/main" val="48005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D66558D-086D-4905-AC40-D677C110A5D7}" type="datetimeFigureOut">
              <a:rPr lang="en-US"/>
              <a:pPr>
                <a:defRPr/>
              </a:pPr>
              <a:t>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14BD3C-316F-4B36-A5A9-FA3F420EA951}" type="slidenum">
              <a:rPr lang="en-US"/>
              <a:pPr>
                <a:defRPr/>
              </a:pPr>
              <a:t>‹#›</a:t>
            </a:fld>
            <a:endParaRPr lang="en-US"/>
          </a:p>
        </p:txBody>
      </p:sp>
    </p:spTree>
    <p:extLst>
      <p:ext uri="{BB962C8B-B14F-4D97-AF65-F5344CB8AC3E}">
        <p14:creationId xmlns:p14="http://schemas.microsoft.com/office/powerpoint/2010/main" val="295160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18D9C-6DCB-4235-B8AE-E113BB921053}" type="datetimeFigureOut">
              <a:rPr lang="en-US"/>
              <a:pPr>
                <a:defRPr/>
              </a:pPr>
              <a:t>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EEF07-3DF2-4858-843E-9311B0DC182A}" type="slidenum">
              <a:rPr lang="en-US"/>
              <a:pPr>
                <a:defRPr/>
              </a:pPr>
              <a:t>‹#›</a:t>
            </a:fld>
            <a:endParaRPr lang="en-US"/>
          </a:p>
        </p:txBody>
      </p:sp>
    </p:spTree>
    <p:extLst>
      <p:ext uri="{BB962C8B-B14F-4D97-AF65-F5344CB8AC3E}">
        <p14:creationId xmlns:p14="http://schemas.microsoft.com/office/powerpoint/2010/main" val="25202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A2E97B-6341-4E2D-9859-69B74CB981B3}" type="datetimeFigureOut">
              <a:rPr lang="en-US"/>
              <a:pPr>
                <a:defRPr/>
              </a:pPr>
              <a:t>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05E51-6034-4245-A44C-B12066E17BCC}" type="slidenum">
              <a:rPr lang="en-US"/>
              <a:pPr>
                <a:defRPr/>
              </a:pPr>
              <a:t>‹#›</a:t>
            </a:fld>
            <a:endParaRPr lang="en-US"/>
          </a:p>
        </p:txBody>
      </p:sp>
    </p:spTree>
    <p:extLst>
      <p:ext uri="{BB962C8B-B14F-4D97-AF65-F5344CB8AC3E}">
        <p14:creationId xmlns:p14="http://schemas.microsoft.com/office/powerpoint/2010/main" val="38450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FA2685-5D9D-4E7D-8618-7E3FDF7D185B}" type="datetimeFigureOut">
              <a:rPr lang="en-US"/>
              <a:pPr>
                <a:defRPr/>
              </a:pPr>
              <a:t>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C3A6D-1B74-495A-A1E2-2DDEC9E6511C}" type="slidenum">
              <a:rPr lang="en-US"/>
              <a:pPr>
                <a:defRPr/>
              </a:pPr>
              <a:t>‹#›</a:t>
            </a:fld>
            <a:endParaRPr lang="en-US"/>
          </a:p>
        </p:txBody>
      </p:sp>
    </p:spTree>
    <p:extLst>
      <p:ext uri="{BB962C8B-B14F-4D97-AF65-F5344CB8AC3E}">
        <p14:creationId xmlns:p14="http://schemas.microsoft.com/office/powerpoint/2010/main" val="122184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20000"/>
              </a:spcBef>
              <a:buClr>
                <a:srgbClr val="000000"/>
              </a:buClr>
              <a:buSzPct val="115000"/>
              <a:buFont typeface="Wingdings 2" pitchFamily="18" charset="2"/>
              <a:buChar char=""/>
              <a:defRPr sz="1200" smtClean="0">
                <a:solidFill>
                  <a:schemeClr val="tx1">
                    <a:tint val="75000"/>
                  </a:schemeClr>
                </a:solidFill>
              </a:defRPr>
            </a:lvl1pPr>
          </a:lstStyle>
          <a:p>
            <a:pPr>
              <a:defRPr/>
            </a:pPr>
            <a:fld id="{3074EDE5-C39F-4CC2-9AFE-B162DC535039}" type="datetimeFigureOut">
              <a:rPr lang="en-US"/>
              <a:pPr>
                <a:defRPr/>
              </a:pPr>
              <a:t>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20000"/>
              </a:spcBef>
              <a:buClr>
                <a:srgbClr val="000000"/>
              </a:buClr>
              <a:buSzPct val="115000"/>
              <a:buFont typeface="Wingdings 2" pitchFamily="18" charset="2"/>
              <a:buChar cha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20000"/>
              </a:spcBef>
              <a:buClr>
                <a:srgbClr val="000000"/>
              </a:buClr>
              <a:buSzPct val="115000"/>
              <a:buFont typeface="Wingdings 2" pitchFamily="18" charset="2"/>
              <a:buChar char=""/>
              <a:defRPr sz="1200" smtClean="0">
                <a:solidFill>
                  <a:schemeClr val="tx1">
                    <a:tint val="75000"/>
                  </a:schemeClr>
                </a:solidFill>
              </a:defRPr>
            </a:lvl1pPr>
          </a:lstStyle>
          <a:p>
            <a:pPr>
              <a:defRPr/>
            </a:pPr>
            <a:fld id="{0E20149F-7BE4-41D5-AB91-1FEFCCC7CC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4" r:id="rId2"/>
    <p:sldLayoutId id="2147483923" r:id="rId3"/>
    <p:sldLayoutId id="2147483922" r:id="rId4"/>
    <p:sldLayoutId id="2147483921" r:id="rId5"/>
    <p:sldLayoutId id="2147483920" r:id="rId6"/>
    <p:sldLayoutId id="2147483919" r:id="rId7"/>
    <p:sldLayoutId id="2147483918" r:id="rId8"/>
    <p:sldLayoutId id="2147483917" r:id="rId9"/>
    <p:sldLayoutId id="2147483916" r:id="rId10"/>
    <p:sldLayoutId id="21474839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slide" Target="slide71.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slide" Target="slide74.xml"/><Relationship Id="rId4" Type="http://schemas.openxmlformats.org/officeDocument/2006/relationships/slide" Target="slide73.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www.lds.org/manual/primary-4/helps-for-the-teacher?lang=eng"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a:xfrm>
            <a:off x="4900613" y="579438"/>
            <a:ext cx="4243387" cy="5135562"/>
          </a:xfrm>
        </p:spPr>
        <p:txBody>
          <a:bodyPr/>
          <a:lstStyle/>
          <a:p>
            <a:r>
              <a:rPr lang="en-US" sz="4800" smtClean="0"/>
              <a:t>LESSON 5: Joseph Smith Receives the Gold Plates</a:t>
            </a: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0613"/>
            <a:ext cx="459581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4610100" cy="6862763"/>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Moroni warned Joseph that evil men would be watching for a chance to steal the plates and told Joseph that he must do everything in his power to keep them safe </a:t>
            </a:r>
            <a:r>
              <a:rPr lang="en-US" sz="4000" dirty="0">
                <a:solidFill>
                  <a:srgbClr val="00B0F0"/>
                </a:solidFill>
              </a:rPr>
              <a:t>                     (</a:t>
            </a:r>
            <a:r>
              <a:rPr lang="en-US" sz="4000" dirty="0">
                <a:solidFill>
                  <a:srgbClr val="00B0F0"/>
                </a:solidFill>
              </a:rPr>
              <a:t>see </a:t>
            </a:r>
            <a:r>
              <a:rPr lang="en-US" sz="4000" dirty="0">
                <a:solidFill>
                  <a:srgbClr val="00B0F0"/>
                </a:solidFill>
                <a:hlinkClick r:id="rId2" action="ppaction://hlinksldjump"/>
              </a:rPr>
              <a:t>JS—H 1:59</a:t>
            </a:r>
            <a:r>
              <a:rPr lang="en-US" sz="4000" dirty="0">
                <a:solidFill>
                  <a:srgbClr val="00B0F0"/>
                </a:solidFill>
              </a:rPr>
              <a:t>). </a:t>
            </a:r>
            <a:endParaRPr lang="en-US" sz="4000" dirty="0">
              <a:solidFill>
                <a:srgbClr val="00B0F0"/>
              </a:solidFill>
              <a:effectLst>
                <a:outerShdw blurRad="38100" dist="38100" dir="2700000" algn="tl">
                  <a:srgbClr val="000000">
                    <a:alpha val="43137"/>
                  </a:srgbClr>
                </a:outerShdw>
              </a:effectLst>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28600"/>
            <a:ext cx="4348163"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38" y="0"/>
            <a:ext cx="4610100" cy="4400550"/>
          </a:xfrm>
          <a:prstGeom prst="rect">
            <a:avLst/>
          </a:prstGeom>
          <a:noFill/>
        </p:spPr>
        <p:txBody>
          <a:bodyPr anchor="ct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Joseph found that as soon as people knew that he had the plates, they tried to take them away </a:t>
            </a:r>
            <a:r>
              <a:rPr lang="en-US" sz="4000" dirty="0">
                <a:solidFill>
                  <a:srgbClr val="00B0F0"/>
                </a:solidFill>
              </a:rPr>
              <a:t>                   (</a:t>
            </a:r>
            <a:r>
              <a:rPr lang="en-US" sz="4000" dirty="0">
                <a:solidFill>
                  <a:srgbClr val="00B0F0"/>
                </a:solidFill>
              </a:rPr>
              <a:t>see </a:t>
            </a:r>
            <a:r>
              <a:rPr lang="en-US" sz="4000" dirty="0">
                <a:solidFill>
                  <a:srgbClr val="00B0F0"/>
                </a:solidFill>
                <a:hlinkClick r:id="rId2" action="ppaction://hlinksldjump"/>
              </a:rPr>
              <a:t>JS—H 1:60</a:t>
            </a:r>
            <a:r>
              <a:rPr lang="en-US" sz="4000" dirty="0">
                <a:solidFill>
                  <a:srgbClr val="00B0F0"/>
                </a:solidFill>
              </a:rPr>
              <a:t>). </a:t>
            </a:r>
            <a:endParaRPr lang="en-US" sz="4000" dirty="0">
              <a:solidFill>
                <a:srgbClr val="00B0F0"/>
              </a:solidFill>
              <a:effectLst>
                <a:outerShdw blurRad="38100" dist="38100" dir="2700000" algn="tl">
                  <a:srgbClr val="000000">
                    <a:alpha val="43137"/>
                  </a:srgbClr>
                </a:outerShdw>
              </a:effectLst>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28600"/>
            <a:ext cx="4348163"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738" y="4848225"/>
            <a:ext cx="8928100" cy="1323975"/>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He </a:t>
            </a:r>
            <a:r>
              <a:rPr lang="en-US" sz="4000" dirty="0">
                <a:solidFill>
                  <a:srgbClr val="00B0F0"/>
                </a:solidFill>
              </a:rPr>
              <a:t>had to hide the plates in many places to keep them safe. </a:t>
            </a:r>
            <a:endParaRPr lang="en-US" sz="40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4610100" cy="6494463"/>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effectLst>
                  <a:outerShdw blurRad="38100" dist="38100" dir="2700000" algn="tl">
                    <a:srgbClr val="000000">
                      <a:alpha val="43137"/>
                    </a:srgbClr>
                  </a:outerShdw>
                </a:effectLst>
              </a:rPr>
              <a:t>Many people heard about Joseph receiving the </a:t>
            </a:r>
            <a:r>
              <a:rPr lang="en-US" sz="4000" dirty="0">
                <a:solidFill>
                  <a:srgbClr val="00B0F0"/>
                </a:solidFill>
                <a:effectLst>
                  <a:outerShdw blurRad="38100" dist="38100" dir="2700000" algn="tl">
                    <a:srgbClr val="000000">
                      <a:alpha val="43137"/>
                    </a:srgbClr>
                  </a:outerShdw>
                </a:effectLst>
              </a:rPr>
              <a:t>gold plates.</a:t>
            </a:r>
          </a:p>
          <a:p>
            <a:pPr algn="ctr">
              <a:spcBef>
                <a:spcPct val="20000"/>
              </a:spcBef>
              <a:buClr>
                <a:srgbClr val="000000"/>
              </a:buClr>
              <a:buSzPct val="115000"/>
              <a:buFont typeface="Wingdings 2" pitchFamily="18" charset="2"/>
              <a:buNone/>
              <a:defRPr/>
            </a:pPr>
            <a:r>
              <a:rPr lang="en-US" sz="4000" dirty="0">
                <a:solidFill>
                  <a:srgbClr val="00B0F0"/>
                </a:solidFill>
                <a:effectLst>
                  <a:outerShdw blurRad="38100" dist="38100" dir="2700000" algn="tl">
                    <a:srgbClr val="000000">
                      <a:alpha val="43137"/>
                    </a:srgbClr>
                  </a:outerShdw>
                </a:effectLst>
              </a:rPr>
              <a:t>They tried to steal the plates from him, but he hid them where they could not be found. </a:t>
            </a:r>
          </a:p>
          <a:p>
            <a:pPr algn="ctr">
              <a:spcBef>
                <a:spcPct val="20000"/>
              </a:spcBef>
              <a:buClr>
                <a:srgbClr val="000000"/>
              </a:buClr>
              <a:buSzPct val="115000"/>
              <a:buFont typeface="Wingdings 2" pitchFamily="18" charset="2"/>
              <a:buNone/>
              <a:defRPr/>
            </a:pPr>
            <a:r>
              <a:rPr lang="en-US" sz="4000" b="0" dirty="0">
                <a:solidFill>
                  <a:srgbClr val="00B0F0"/>
                </a:solidFill>
              </a:rPr>
              <a:t> </a:t>
            </a:r>
            <a:endParaRPr lang="en-US" sz="4000" dirty="0">
              <a:solidFill>
                <a:srgbClr val="00B0F0"/>
              </a:solidFill>
              <a:effectLst>
                <a:outerShdw blurRad="38100" dist="38100" dir="2700000" algn="tl">
                  <a:srgbClr val="000000">
                    <a:alpha val="43137"/>
                  </a:srgbClr>
                </a:outerShdw>
              </a:effectLst>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28600"/>
            <a:ext cx="4348163"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86300" y="4462463"/>
            <a:ext cx="4252913" cy="1938337"/>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effectLst>
                  <a:outerShdw blurRad="38100" dist="38100" dir="2700000" algn="tl">
                    <a:srgbClr val="000000">
                      <a:alpha val="43137"/>
                    </a:srgbClr>
                  </a:outerShdw>
                </a:effectLst>
              </a:rPr>
              <a:t>God helped Joseph </a:t>
            </a:r>
            <a:r>
              <a:rPr lang="en-US" sz="4000" dirty="0">
                <a:solidFill>
                  <a:srgbClr val="00B0F0"/>
                </a:solidFill>
                <a:effectLst>
                  <a:outerShdw blurRad="38100" dist="38100" dir="2700000" algn="tl">
                    <a:srgbClr val="000000">
                      <a:alpha val="43137"/>
                    </a:srgbClr>
                  </a:outerShdw>
                </a:effectLst>
              </a:rPr>
              <a:t>keep the gold plates safe.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686800" cy="3908425"/>
          </a:xfrm>
          <a:prstGeom prst="rect">
            <a:avLst/>
          </a:prstGeom>
          <a:noFill/>
        </p:spPr>
        <p:txBody>
          <a:bodyPr>
            <a:spAutoFit/>
          </a:bodyPr>
          <a:lstStyle/>
          <a:p>
            <a:pPr marL="571500" indent="-571500" algn="ctr">
              <a:spcBef>
                <a:spcPct val="20000"/>
              </a:spcBef>
              <a:buClr>
                <a:srgbClr val="000000"/>
              </a:buClr>
              <a:buSzPct val="115000"/>
              <a:buFont typeface="Wingdings 2" pitchFamily="18" charset="2"/>
              <a:buChar char=""/>
              <a:defRPr/>
            </a:pPr>
            <a:r>
              <a:rPr lang="en-US" sz="4000" dirty="0">
                <a:solidFill>
                  <a:srgbClr val="00B0F0"/>
                </a:solidFill>
                <a:effectLst>
                  <a:outerShdw blurRad="38100" dist="38100" dir="2700000" algn="tl">
                    <a:srgbClr val="000000">
                      <a:alpha val="43137"/>
                    </a:srgbClr>
                  </a:outerShdw>
                </a:effectLst>
              </a:rPr>
              <a:t>After Joseph and Emma left the hill where the plates had been buried, Joseph stopped and took the plates into the woods. </a:t>
            </a:r>
            <a:endParaRPr lang="en-US" sz="4000" dirty="0">
              <a:solidFill>
                <a:srgbClr val="00B0F0"/>
              </a:solidFill>
              <a:effectLst>
                <a:outerShdw blurRad="38100" dist="38100" dir="2700000" algn="tl">
                  <a:srgbClr val="000000">
                    <a:alpha val="43137"/>
                  </a:srgbClr>
                </a:outerShdw>
              </a:effectLst>
            </a:endParaRPr>
          </a:p>
          <a:p>
            <a:pPr marL="571500" indent="-571500" algn="ctr">
              <a:spcBef>
                <a:spcPct val="20000"/>
              </a:spcBef>
              <a:buClr>
                <a:srgbClr val="000000"/>
              </a:buClr>
              <a:buSzPct val="115000"/>
              <a:buFont typeface="Wingdings 2" pitchFamily="18" charset="2"/>
              <a:buChar char=""/>
              <a:defRPr/>
            </a:pPr>
            <a:r>
              <a:rPr lang="en-US" sz="4000" dirty="0">
                <a:solidFill>
                  <a:srgbClr val="00B0F0"/>
                </a:solidFill>
                <a:effectLst>
                  <a:outerShdw blurRad="38100" dist="38100" dir="2700000" algn="tl">
                    <a:srgbClr val="000000">
                      <a:alpha val="43137"/>
                    </a:srgbClr>
                  </a:outerShdw>
                </a:effectLst>
              </a:rPr>
              <a:t>There </a:t>
            </a:r>
            <a:r>
              <a:rPr lang="en-US" sz="4000" dirty="0">
                <a:solidFill>
                  <a:srgbClr val="00B0F0"/>
                </a:solidFill>
                <a:effectLst>
                  <a:outerShdw blurRad="38100" dist="38100" dir="2700000" algn="tl">
                    <a:srgbClr val="000000">
                      <a:alpha val="43137"/>
                    </a:srgbClr>
                  </a:outerShdw>
                </a:effectLst>
              </a:rPr>
              <a:t>he found a large fallen tree that was soft and decayed inside. </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37000"/>
            <a:ext cx="41148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50913"/>
            <a:ext cx="8686800" cy="2554287"/>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effectLst>
                  <a:outerShdw blurRad="38100" dist="38100" dir="2700000" algn="tl">
                    <a:srgbClr val="000000">
                      <a:alpha val="43137"/>
                    </a:srgbClr>
                  </a:outerShdw>
                </a:effectLst>
              </a:rPr>
              <a:t>He cut back the bark of the tree, dug out a hole, and hid the plates inside, covering them up again with the tree bark. </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37000"/>
            <a:ext cx="4114800"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15950"/>
            <a:ext cx="4953000" cy="563245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A few days later, while Joseph was working several miles away from Palmyra, his family learned that some men were coming to search for the gold plates. </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16063"/>
            <a:ext cx="3886200"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4953000" cy="6213475"/>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3900" dirty="0">
                <a:solidFill>
                  <a:srgbClr val="00B0F0"/>
                </a:solidFill>
                <a:effectLst>
                  <a:outerShdw blurRad="38100" dist="38100" dir="2700000" algn="tl">
                    <a:srgbClr val="000000">
                      <a:alpha val="43137"/>
                    </a:srgbClr>
                  </a:outerShdw>
                </a:effectLst>
              </a:rPr>
              <a:t>Emma </a:t>
            </a:r>
            <a:r>
              <a:rPr lang="en-US" sz="3900" dirty="0">
                <a:solidFill>
                  <a:srgbClr val="00B0F0"/>
                </a:solidFill>
                <a:effectLst>
                  <a:outerShdw blurRad="38100" dist="38100" dir="2700000" algn="tl">
                    <a:srgbClr val="000000">
                      <a:alpha val="43137"/>
                    </a:srgbClr>
                  </a:outerShdw>
                </a:effectLst>
              </a:rPr>
              <a:t>immediately got a horse and rode to warn Joseph about the men. </a:t>
            </a:r>
          </a:p>
          <a:p>
            <a:pPr marL="457200" indent="-457200">
              <a:spcBef>
                <a:spcPct val="20000"/>
              </a:spcBef>
              <a:buClr>
                <a:srgbClr val="000000"/>
              </a:buClr>
              <a:buSzPct val="115000"/>
              <a:buFont typeface="Arial" pitchFamily="34" charset="0"/>
              <a:buChar char="•"/>
              <a:defRPr/>
            </a:pPr>
            <a:r>
              <a:rPr lang="en-US" sz="3900" dirty="0">
                <a:solidFill>
                  <a:srgbClr val="00B0F0"/>
                </a:solidFill>
                <a:effectLst>
                  <a:outerShdw blurRad="38100" dist="38100" dir="2700000" algn="tl">
                    <a:srgbClr val="000000">
                      <a:alpha val="43137"/>
                    </a:srgbClr>
                  </a:outerShdw>
                </a:effectLst>
              </a:rPr>
              <a:t>Joseph had also been warned through the </a:t>
            </a:r>
            <a:r>
              <a:rPr lang="en-US" sz="3900" dirty="0" err="1">
                <a:solidFill>
                  <a:srgbClr val="00B0F0"/>
                </a:solidFill>
                <a:effectLst>
                  <a:outerShdw blurRad="38100" dist="38100" dir="2700000" algn="tl">
                    <a:srgbClr val="000000">
                      <a:alpha val="43137"/>
                    </a:srgbClr>
                  </a:outerShdw>
                </a:effectLst>
              </a:rPr>
              <a:t>Urim</a:t>
            </a:r>
            <a:r>
              <a:rPr lang="en-US" sz="3900" dirty="0">
                <a:solidFill>
                  <a:srgbClr val="00B0F0"/>
                </a:solidFill>
                <a:effectLst>
                  <a:outerShdw blurRad="38100" dist="38100" dir="2700000" algn="tl">
                    <a:srgbClr val="000000">
                      <a:alpha val="43137"/>
                    </a:srgbClr>
                  </a:outerShdw>
                </a:effectLst>
              </a:rPr>
              <a:t> and Thummim that the plates were in danger.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8862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33450"/>
            <a:ext cx="4953000" cy="440055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Joseph </a:t>
            </a:r>
            <a:r>
              <a:rPr lang="en-US" sz="4000" dirty="0">
                <a:solidFill>
                  <a:srgbClr val="00B0F0"/>
                </a:solidFill>
                <a:effectLst>
                  <a:outerShdw blurRad="38100" dist="38100" dir="2700000" algn="tl">
                    <a:srgbClr val="000000">
                      <a:alpha val="43137"/>
                    </a:srgbClr>
                  </a:outerShdw>
                </a:effectLst>
              </a:rPr>
              <a:t>returned to Palmyra and took the plates from the tree, wrapped them in a linen cloth, and started for home with them. </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8862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698500"/>
            <a:ext cx="4953000" cy="501650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a:t>
            </a:r>
            <a:r>
              <a:rPr lang="en-US" sz="4000" dirty="0">
                <a:solidFill>
                  <a:srgbClr val="00B0F0"/>
                </a:solidFill>
                <a:effectLst>
                  <a:outerShdw blurRad="38100" dist="38100" dir="2700000" algn="tl">
                    <a:srgbClr val="000000">
                      <a:alpha val="43137"/>
                    </a:srgbClr>
                  </a:outerShdw>
                </a:effectLst>
              </a:rPr>
              <a:t>thought it would be safer to travel through the woods rather than on the road, but in the woods someone hit him from behind with a gun. </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8862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4953000" cy="698658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Joseph </a:t>
            </a:r>
            <a:r>
              <a:rPr lang="en-US" sz="4000" dirty="0">
                <a:solidFill>
                  <a:srgbClr val="00B0F0"/>
                </a:solidFill>
                <a:effectLst>
                  <a:outerShdw blurRad="38100" dist="38100" dir="2700000" algn="tl">
                    <a:srgbClr val="000000">
                      <a:alpha val="43137"/>
                    </a:srgbClr>
                  </a:outerShdw>
                </a:effectLst>
              </a:rPr>
              <a:t>knocked down the man who attacked him and ran away as fast as he could. </a:t>
            </a:r>
          </a:p>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was attacked twice more, but was able to escape each time and bring the plates safely to his home. </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8862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0" y="350838"/>
            <a:ext cx="9144000" cy="1143000"/>
          </a:xfrm>
        </p:spPr>
        <p:txBody>
          <a:bodyPr rtlCol="0">
            <a:normAutofit/>
          </a:bodyPr>
          <a:lstStyle/>
          <a:p>
            <a:pPr fontAlgn="auto">
              <a:spcAft>
                <a:spcPts val="0"/>
              </a:spcAft>
              <a:defRPr/>
            </a:pPr>
            <a:r>
              <a:rPr lang="en-US" sz="4800" b="1" dirty="0" smtClean="0">
                <a:effectLst>
                  <a:outerShdw blurRad="38100" dist="38100" dir="2700000" algn="tl">
                    <a:srgbClr val="000000">
                      <a:alpha val="43137"/>
                    </a:srgbClr>
                  </a:outerShdw>
                </a:effectLst>
              </a:rPr>
              <a:t>PURPOSE</a:t>
            </a:r>
          </a:p>
        </p:txBody>
      </p:sp>
      <p:sp>
        <p:nvSpPr>
          <p:cNvPr id="4099" name="Text Placeholder 2"/>
          <p:cNvSpPr>
            <a:spLocks noGrp="1"/>
          </p:cNvSpPr>
          <p:nvPr>
            <p:ph type="body" idx="4294967295"/>
          </p:nvPr>
        </p:nvSpPr>
        <p:spPr>
          <a:xfrm>
            <a:off x="0" y="1665288"/>
            <a:ext cx="9144000" cy="4114800"/>
          </a:xfrm>
        </p:spPr>
        <p:txBody>
          <a:bodyPr rtlCol="0" anchor="ctr">
            <a:normAutofit/>
          </a:bodyPr>
          <a:lstStyle/>
          <a:p>
            <a:pPr algn="ctr" fontAlgn="auto">
              <a:lnSpc>
                <a:spcPct val="90000"/>
              </a:lnSpc>
              <a:spcAft>
                <a:spcPts val="0"/>
              </a:spcAft>
              <a:buFont typeface="Arial" pitchFamily="34" charset="0"/>
              <a:buNone/>
              <a:defRPr/>
            </a:pPr>
            <a:r>
              <a:rPr lang="en-US" sz="4000" dirty="0" smtClean="0"/>
              <a:t>To help the children understand that when we are obedient and do our part, Heavenly Father will help us. </a:t>
            </a:r>
            <a:endParaRPr lang="en-US" sz="4000" b="1" i="1" dirty="0" smtClean="0">
              <a:effectLst>
                <a:outerShdw blurRad="38100" dist="38100" dir="2700000" algn="tl">
                  <a:srgbClr val="000000">
                    <a:alpha val="43137"/>
                  </a:srgbClr>
                </a:outerShdw>
              </a:effectLst>
              <a:latin typeface="Georgia" pitchFamily="18" charset="0"/>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55675"/>
            <a:ext cx="5181600" cy="5140325"/>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On another occasion, Joseph learned that a mob was coming to look for the plates. </a:t>
            </a:r>
            <a:endParaRPr lang="en-US" sz="4000" dirty="0">
              <a:solidFill>
                <a:srgbClr val="00B0F0"/>
              </a:solidFill>
            </a:endParaRPr>
          </a:p>
          <a:p>
            <a:pPr algn="ctr">
              <a:spcBef>
                <a:spcPct val="20000"/>
              </a:spcBef>
              <a:buClr>
                <a:srgbClr val="000000"/>
              </a:buClr>
              <a:buSzPct val="115000"/>
              <a:buFont typeface="Wingdings 2" pitchFamily="18" charset="2"/>
              <a:buNone/>
              <a:defRPr/>
            </a:pPr>
            <a:r>
              <a:rPr lang="en-US" sz="4000" dirty="0">
                <a:solidFill>
                  <a:srgbClr val="00B0F0"/>
                </a:solidFill>
              </a:rPr>
              <a:t>He </a:t>
            </a:r>
            <a:r>
              <a:rPr lang="en-US" sz="4000" dirty="0">
                <a:solidFill>
                  <a:srgbClr val="00B0F0"/>
                </a:solidFill>
              </a:rPr>
              <a:t>pulled up some stones in front of the fireplace and hid the plates </a:t>
            </a:r>
            <a:r>
              <a:rPr lang="en-US" sz="4000" dirty="0">
                <a:solidFill>
                  <a:srgbClr val="00B0F0"/>
                </a:solidFill>
              </a:rPr>
              <a:t>underneath</a:t>
            </a:r>
            <a:endParaRPr lang="en-US" sz="4000" dirty="0">
              <a:solidFill>
                <a:srgbClr val="00B0F0"/>
              </a:solidFill>
              <a:effectLst>
                <a:outerShdw blurRad="38100" dist="38100" dir="2700000" algn="tl">
                  <a:srgbClr val="000000">
                    <a:alpha val="43137"/>
                  </a:srgbClr>
                </a:outerShdw>
              </a:effectLst>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956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114425"/>
            <a:ext cx="5181600" cy="4524375"/>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As </a:t>
            </a:r>
            <a:r>
              <a:rPr lang="en-US" sz="4000" dirty="0">
                <a:solidFill>
                  <a:srgbClr val="00B0F0"/>
                </a:solidFill>
              </a:rPr>
              <a:t>soon as the stones were put back into place, a group of men came up to the house. </a:t>
            </a:r>
            <a:endParaRPr lang="en-US" sz="4000" dirty="0">
              <a:solidFill>
                <a:srgbClr val="00B0F0"/>
              </a:solidFill>
            </a:endParaRPr>
          </a:p>
          <a:p>
            <a:pPr algn="ctr">
              <a:spcBef>
                <a:spcPct val="20000"/>
              </a:spcBef>
              <a:buClr>
                <a:srgbClr val="000000"/>
              </a:buClr>
              <a:buSzPct val="115000"/>
              <a:buFont typeface="Wingdings 2" pitchFamily="18" charset="2"/>
              <a:buNone/>
              <a:defRPr/>
            </a:pPr>
            <a:r>
              <a:rPr lang="en-US" sz="4000" dirty="0">
                <a:solidFill>
                  <a:srgbClr val="00B0F0"/>
                </a:solidFill>
              </a:rPr>
              <a:t>Joseph </a:t>
            </a:r>
            <a:r>
              <a:rPr lang="en-US" sz="4000" dirty="0">
                <a:solidFill>
                  <a:srgbClr val="00B0F0"/>
                </a:solidFill>
              </a:rPr>
              <a:t>and his father and brothers ran out the front door </a:t>
            </a:r>
            <a:r>
              <a:rPr lang="en-US" sz="4000" dirty="0">
                <a:solidFill>
                  <a:srgbClr val="00B0F0"/>
                </a:solidFill>
              </a:rPr>
              <a:t>yelling.</a:t>
            </a:r>
            <a:endParaRPr lang="en-US" sz="4000" dirty="0">
              <a:solidFill>
                <a:srgbClr val="00B0F0"/>
              </a:solidFill>
              <a:effectLst>
                <a:outerShdw blurRad="38100" dist="38100" dir="2700000" algn="tl">
                  <a:srgbClr val="000000">
                    <a:alpha val="43137"/>
                  </a:srgbClr>
                </a:outerShdw>
              </a:effectLst>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956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093913"/>
            <a:ext cx="5181600" cy="2554287"/>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rPr>
              <a:t>The </a:t>
            </a:r>
            <a:r>
              <a:rPr lang="en-US" sz="4000" dirty="0">
                <a:solidFill>
                  <a:srgbClr val="00B0F0"/>
                </a:solidFill>
              </a:rPr>
              <a:t>mob thought that there were many men helping Joseph and ran away frightened.</a:t>
            </a:r>
            <a:endParaRPr lang="en-US" sz="4000" dirty="0">
              <a:solidFill>
                <a:srgbClr val="00B0F0"/>
              </a:solidFill>
              <a:effectLst>
                <a:outerShdw blurRad="38100" dist="38100" dir="2700000" algn="tl">
                  <a:srgbClr val="000000">
                    <a:alpha val="43137"/>
                  </a:srgbClr>
                </a:outerShdw>
              </a:effectLst>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5956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763000" cy="255428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A few days later Joseph was inspired to take the plates, along with the wooden box in which he kept them, from under the fireplace stones. </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24175"/>
            <a:ext cx="4114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4175" y="3273425"/>
            <a:ext cx="4800600" cy="3170238"/>
          </a:xfrm>
          <a:prstGeom prst="rect">
            <a:avLst/>
          </a:prstGeom>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carried the bundle across the street to a workshop on the Smith farm.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763000" cy="193833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took the gold plates out of the box, wrapped them in cloth, and hid them in the loft of the shop. </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24175"/>
            <a:ext cx="4114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1981200"/>
            <a:ext cx="4800600" cy="4400550"/>
          </a:xfrm>
          <a:prstGeom prst="rect">
            <a:avLst/>
          </a:prstGeom>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Then he pulled up some floorboards, hid the empty wooden box under the boards, and nailed the boards back down.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763000" cy="132397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When night came, a mob came and hunted for the plates. </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24175"/>
            <a:ext cx="4114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1295400"/>
            <a:ext cx="4800600" cy="5632450"/>
          </a:xfrm>
          <a:prstGeom prst="rect">
            <a:avLst/>
          </a:prstGeom>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The mob pulled up the floorboards and found the empty wooden box, but the gold plates remained safe where Joseph had hidden them in the loft.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8588" y="768350"/>
            <a:ext cx="5053012" cy="563245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Because of all the persecution and the people trying to steal the gold plates, Joseph knew that he would not be able to work on their translation in Palmyra. </a:t>
            </a:r>
            <a:endParaRPr lang="en-US" sz="4000" dirty="0">
              <a:solidFill>
                <a:srgbClr val="00B0F0"/>
              </a:solidFill>
              <a:effectLst>
                <a:outerShdw blurRad="38100" dist="38100" dir="2700000" algn="tl">
                  <a:srgbClr val="000000">
                    <a:alpha val="43137"/>
                  </a:srgbClr>
                </a:outerShdw>
              </a:effectLst>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28800"/>
            <a:ext cx="372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3938588" y="1519238"/>
            <a:ext cx="50530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Joseph and Emma decided to move to Harmony, Pennsylvania, where Emma’s parents lived.</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28800"/>
            <a:ext cx="372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8588" y="841375"/>
            <a:ext cx="5053012" cy="5140325"/>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Joseph </a:t>
            </a:r>
            <a:r>
              <a:rPr lang="en-US" sz="4000" dirty="0">
                <a:solidFill>
                  <a:srgbClr val="00B0F0"/>
                </a:solidFill>
              </a:rPr>
              <a:t>was worried about how to get the gold plates safely to Harmony. </a:t>
            </a:r>
            <a:endParaRPr lang="en-US" sz="4000" dirty="0">
              <a:solidFill>
                <a:srgbClr val="00B0F0"/>
              </a:solidFill>
            </a:endParaRPr>
          </a:p>
          <a:p>
            <a:pPr marL="457200" indent="-457200">
              <a:spcBef>
                <a:spcPct val="20000"/>
              </a:spcBef>
              <a:buClr>
                <a:srgbClr val="000000"/>
              </a:buClr>
              <a:buSzPct val="115000"/>
              <a:buFont typeface="Arial" pitchFamily="34" charset="0"/>
              <a:buChar char="•"/>
              <a:defRPr/>
            </a:pPr>
            <a:r>
              <a:rPr lang="en-US" sz="4000" dirty="0">
                <a:solidFill>
                  <a:srgbClr val="00B0F0"/>
                </a:solidFill>
              </a:rPr>
              <a:t>He </a:t>
            </a:r>
            <a:r>
              <a:rPr lang="en-US" sz="4000" dirty="0">
                <a:solidFill>
                  <a:srgbClr val="00B0F0"/>
                </a:solidFill>
              </a:rPr>
              <a:t>put the plates in a box and put the box at the bottom of a barrel. </a:t>
            </a:r>
            <a:endParaRPr lang="en-US" sz="4000" dirty="0">
              <a:solidFill>
                <a:srgbClr val="00B0F0"/>
              </a:solidFill>
              <a:effectLst>
                <a:outerShdw blurRad="38100" dist="38100" dir="2700000" algn="tl">
                  <a:srgbClr val="000000">
                    <a:alpha val="43137"/>
                  </a:srgbClr>
                </a:outerShdw>
              </a:effectLst>
            </a:endParaRP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28800"/>
            <a:ext cx="372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8588" y="227013"/>
            <a:ext cx="5053012" cy="6370637"/>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Joseph </a:t>
            </a:r>
            <a:r>
              <a:rPr lang="en-US" sz="4000" dirty="0">
                <a:solidFill>
                  <a:srgbClr val="00B0F0"/>
                </a:solidFill>
              </a:rPr>
              <a:t>then filled the barrel with beans and nailed down the lid. </a:t>
            </a:r>
            <a:endParaRPr lang="en-US" sz="4000" dirty="0">
              <a:solidFill>
                <a:srgbClr val="00B0F0"/>
              </a:solidFill>
            </a:endParaRPr>
          </a:p>
          <a:p>
            <a:pPr marL="457200" indent="-457200">
              <a:spcBef>
                <a:spcPct val="20000"/>
              </a:spcBef>
              <a:buClr>
                <a:srgbClr val="000000"/>
              </a:buClr>
              <a:buSzPct val="115000"/>
              <a:buFont typeface="Arial" pitchFamily="34" charset="0"/>
              <a:buChar char="•"/>
              <a:defRPr/>
            </a:pPr>
            <a:r>
              <a:rPr lang="en-US" sz="4000" dirty="0">
                <a:solidFill>
                  <a:srgbClr val="00B0F0"/>
                </a:solidFill>
              </a:rPr>
              <a:t>With </a:t>
            </a:r>
            <a:r>
              <a:rPr lang="en-US" sz="4000" dirty="0">
                <a:solidFill>
                  <a:srgbClr val="00B0F0"/>
                </a:solidFill>
              </a:rPr>
              <a:t>the barrel and their other belongings in a wagon, Joseph and Emma set off for Harmony. </a:t>
            </a:r>
            <a:endParaRPr lang="en-US" sz="4000" dirty="0">
              <a:solidFill>
                <a:srgbClr val="00B0F0"/>
              </a:solidFill>
              <a:effectLst>
                <a:outerShdw blurRad="38100" dist="38100" dir="2700000" algn="tl">
                  <a:srgbClr val="000000">
                    <a:alpha val="43137"/>
                  </a:srgbClr>
                </a:outerShdw>
              </a:effectLst>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28800"/>
            <a:ext cx="372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371600"/>
          </a:xfrm>
        </p:spPr>
        <p:txBody>
          <a:bodyPr rtlCol="0">
            <a:noAutofit/>
          </a:bodyPr>
          <a:lstStyle/>
          <a:p>
            <a:pPr fontAlgn="auto">
              <a:spcAft>
                <a:spcPts val="0"/>
              </a:spcAft>
              <a:defRPr/>
            </a:pPr>
            <a:r>
              <a:rPr lang="en-US" sz="4800" b="1" dirty="0" smtClean="0">
                <a:effectLst>
                  <a:outerShdw blurRad="38100" dist="38100" dir="2700000" algn="tl">
                    <a:srgbClr val="000000"/>
                  </a:outerShdw>
                </a:effectLst>
              </a:rPr>
              <a:t>OUR OPENING PRAYER WILL BE GIVEN BY</a:t>
            </a:r>
            <a:endParaRPr lang="en-US" sz="4800" b="1" dirty="0" smtClean="0">
              <a:effectLst>
                <a:outerShdw blurRad="38100" dist="38100" dir="2700000" algn="tl">
                  <a:srgbClr val="000000"/>
                </a:outerShdw>
              </a:effectLst>
              <a:hlinkClick r:id="rId2"/>
            </a:endParaRPr>
          </a:p>
        </p:txBody>
      </p:sp>
      <p:sp>
        <p:nvSpPr>
          <p:cNvPr id="3" name="Text Placeholder 2"/>
          <p:cNvSpPr>
            <a:spLocks noGrp="1"/>
          </p:cNvSpPr>
          <p:nvPr>
            <p:ph type="body" idx="4294967295"/>
          </p:nvPr>
        </p:nvSpPr>
        <p:spPr>
          <a:xfrm>
            <a:off x="0" y="5562600"/>
            <a:ext cx="9144000" cy="563563"/>
          </a:xfrm>
        </p:spPr>
        <p:txBody>
          <a:bodyPr>
            <a:normAutofit/>
          </a:bodyPr>
          <a:lstStyle/>
          <a:p>
            <a:pPr marL="0" indent="0" algn="ctr">
              <a:lnSpc>
                <a:spcPct val="70000"/>
              </a:lnSpc>
              <a:buClr>
                <a:srgbClr val="000000"/>
              </a:buClr>
              <a:buFontTx/>
              <a:buNone/>
            </a:pPr>
            <a:r>
              <a:rPr lang="en-US" sz="4100" smtClean="0">
                <a:solidFill>
                  <a:srgbClr val="FF0000"/>
                </a:solidFill>
              </a:rPr>
              <a:t>David Lerohl</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8588" y="903288"/>
            <a:ext cx="5053012" cy="501650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Although </a:t>
            </a:r>
            <a:r>
              <a:rPr lang="en-US" sz="4000" dirty="0">
                <a:solidFill>
                  <a:srgbClr val="00B0F0"/>
                </a:solidFill>
              </a:rPr>
              <a:t>they were stopped along the way and their wagon was searched by people looking for the plates, the plates were not found. </a:t>
            </a:r>
            <a:endParaRPr lang="en-US" sz="4000" dirty="0">
              <a:solidFill>
                <a:srgbClr val="00B0F0"/>
              </a:solidFill>
              <a:effectLst>
                <a:outerShdw blurRad="38100" dist="38100" dir="2700000" algn="tl">
                  <a:srgbClr val="000000">
                    <a:alpha val="43137"/>
                  </a:srgbClr>
                </a:outerShdw>
              </a:effectLst>
            </a:endParaRP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828800"/>
            <a:ext cx="37290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5351463" cy="563245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Because Joseph did his best to protect the plates as he had been commanded, Heavenly Father helped him keep the plates safe and also sent help in other ways. </a:t>
            </a:r>
            <a:endParaRPr lang="en-US" sz="4000" dirty="0">
              <a:solidFill>
                <a:srgbClr val="00B0F0"/>
              </a:solidFill>
              <a:effectLst>
                <a:outerShdw blurRad="38100" dist="38100" dir="2700000" algn="tl">
                  <a:srgbClr val="000000">
                    <a:alpha val="43137"/>
                  </a:srgbClr>
                </a:outerShdw>
              </a:effectLst>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1676400"/>
            <a:ext cx="349726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74800"/>
            <a:ext cx="5351463" cy="3786188"/>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Part </a:t>
            </a:r>
            <a:r>
              <a:rPr lang="en-US" sz="4000" dirty="0">
                <a:solidFill>
                  <a:srgbClr val="00B0F0"/>
                </a:solidFill>
              </a:rPr>
              <a:t>of this help came from a successful farmer named Martin Harris, an old friend of the Smith </a:t>
            </a:r>
            <a:r>
              <a:rPr lang="en-US" sz="4000" dirty="0">
                <a:solidFill>
                  <a:srgbClr val="00B0F0"/>
                </a:solidFill>
              </a:rPr>
              <a:t>family</a:t>
            </a:r>
            <a:endParaRPr lang="en-US" sz="4000" dirty="0">
              <a:solidFill>
                <a:srgbClr val="00B0F0"/>
              </a:solidFill>
              <a:effectLst>
                <a:outerShdw blurRad="38100" dist="38100" dir="2700000" algn="tl">
                  <a:srgbClr val="000000">
                    <a:alpha val="43137"/>
                  </a:srgbClr>
                </a:outerShdw>
              </a:effectLst>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1676400"/>
            <a:ext cx="349726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8275"/>
            <a:ext cx="5351463" cy="6526213"/>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3800" dirty="0">
                <a:solidFill>
                  <a:srgbClr val="00B0F0"/>
                </a:solidFill>
              </a:rPr>
              <a:t>When Joseph and Emma were preparing to move to Harmony, Martin Harris came to Joseph and said, “Here, Mr. Smith, is fifty dollars; I give this to you to do the Lord’s work with; no, I give it to the Lord for his own work</a:t>
            </a:r>
            <a:r>
              <a:rPr lang="en-US" sz="3800" dirty="0">
                <a:solidFill>
                  <a:srgbClr val="00B0F0"/>
                </a:solidFill>
              </a:rPr>
              <a:t>”</a:t>
            </a:r>
            <a:endParaRPr lang="en-US" sz="3800" dirty="0">
              <a:solidFill>
                <a:srgbClr val="00B0F0"/>
              </a:solidFill>
              <a:effectLst>
                <a:outerShdw blurRad="38100" dist="38100" dir="2700000" algn="tl">
                  <a:srgbClr val="000000">
                    <a:alpha val="43137"/>
                  </a:srgbClr>
                </a:outerShdw>
              </a:effectLst>
            </a:endParaRP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863" y="1676400"/>
            <a:ext cx="349726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563" y="654050"/>
            <a:ext cx="4694237" cy="563245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FFC000"/>
                </a:solidFill>
              </a:rPr>
              <a:t>Martin Harris continued to help Joseph Smith in a number of ways. After Joseph and Emma moved to Harmony, Martin visited Joseph there. </a:t>
            </a:r>
            <a:endParaRPr lang="en-US" sz="4000" dirty="0">
              <a:solidFill>
                <a:srgbClr val="FFC000"/>
              </a:solidFill>
              <a:effectLst>
                <a:outerShdw blurRad="38100" dist="38100" dir="2700000" algn="tl">
                  <a:srgbClr val="000000">
                    <a:alpha val="43137"/>
                  </a:srgbClr>
                </a:outerShdw>
              </a:effectLst>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42973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563" y="1577975"/>
            <a:ext cx="4694237" cy="378460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FFC000"/>
                </a:solidFill>
              </a:rPr>
              <a:t>Joseph </a:t>
            </a:r>
            <a:r>
              <a:rPr lang="en-US" sz="4000" dirty="0">
                <a:solidFill>
                  <a:srgbClr val="FFC000"/>
                </a:solidFill>
              </a:rPr>
              <a:t>had copied many of the characters from the gold plates and translated some of them. </a:t>
            </a:r>
            <a:endParaRPr lang="en-US" sz="4000" dirty="0">
              <a:solidFill>
                <a:srgbClr val="FFC000"/>
              </a:solidFill>
              <a:effectLst>
                <a:outerShdw blurRad="38100" dist="38100" dir="2700000" algn="tl">
                  <a:srgbClr val="000000">
                    <a:alpha val="43137"/>
                  </a:srgbClr>
                </a:outerShdw>
              </a:effectLst>
            </a:endParaRP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42973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3563" y="346075"/>
            <a:ext cx="4694237" cy="6248400"/>
          </a:xfrm>
          <a:prstGeom prst="rect">
            <a:avLst/>
          </a:prstGeom>
          <a:noFill/>
        </p:spPr>
        <p:txBody>
          <a:bodyPr anchor="ctr">
            <a:spAutoFit/>
          </a:bodyPr>
          <a:lstStyle/>
          <a:p>
            <a:pPr marL="457200" indent="-457200">
              <a:spcBef>
                <a:spcPct val="20000"/>
              </a:spcBef>
              <a:buClr>
                <a:srgbClr val="000000"/>
              </a:buClr>
              <a:buSzPct val="115000"/>
              <a:buFont typeface="Arial" pitchFamily="34" charset="0"/>
              <a:buChar char="•"/>
              <a:defRPr/>
            </a:pPr>
            <a:r>
              <a:rPr lang="en-US" sz="4000" dirty="0">
                <a:solidFill>
                  <a:srgbClr val="FFC000"/>
                </a:solidFill>
              </a:rPr>
              <a:t>Martin </a:t>
            </a:r>
            <a:r>
              <a:rPr lang="en-US" sz="4000" dirty="0">
                <a:solidFill>
                  <a:srgbClr val="FFC000"/>
                </a:solidFill>
              </a:rPr>
              <a:t>took the characters and their translation to Charles Anthon, a professor of languages in New York City, and later to a Dr. Mitchell. </a:t>
            </a:r>
            <a:endParaRPr lang="en-US" sz="4000" dirty="0">
              <a:solidFill>
                <a:srgbClr val="FFC000"/>
              </a:solidFill>
              <a:effectLst>
                <a:outerShdw blurRad="38100" dist="38100" dir="2700000" algn="tl">
                  <a:srgbClr val="000000">
                    <a:alpha val="43137"/>
                  </a:srgbClr>
                </a:outerShdw>
              </a:effectLst>
            </a:endParaRP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42973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9" name="Rectangle 15"/>
          <p:cNvSpPr>
            <a:spLocks noGrp="1" noChangeArrowheads="1"/>
          </p:cNvSpPr>
          <p:nvPr>
            <p:ph type="title" idx="4294967295"/>
          </p:nvPr>
        </p:nvSpPr>
        <p:spPr>
          <a:xfrm>
            <a:off x="4114800" y="1447800"/>
            <a:ext cx="4800600" cy="1828800"/>
          </a:xfrm>
        </p:spPr>
        <p:txBody>
          <a:bodyPr rtlCol="0">
            <a:normAutofit fontScale="90000"/>
          </a:bodyPr>
          <a:lstStyle/>
          <a:p>
            <a:pPr fontAlgn="auto">
              <a:spcAft>
                <a:spcPts val="0"/>
              </a:spcAft>
              <a:defRPr/>
            </a:pPr>
            <a:r>
              <a:rPr lang="en-US" sz="6000" b="1" i="1" dirty="0" smtClean="0">
                <a:solidFill>
                  <a:schemeClr val="hlink"/>
                </a:solidFill>
                <a:effectLst>
                  <a:outerShdw blurRad="38100" dist="38100" dir="2700000" algn="tl">
                    <a:srgbClr val="000000"/>
                  </a:outerShdw>
                </a:effectLst>
              </a:rPr>
              <a:t>DISCUSSION TIME</a:t>
            </a:r>
          </a:p>
        </p:txBody>
      </p:sp>
      <p:pic>
        <p:nvPicPr>
          <p:cNvPr id="43011" name="Picture 2" descr="G:\Graphics\WMF\Misc\E116_0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3200400"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3900" y="685800"/>
            <a:ext cx="4305300" cy="3749675"/>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How many years passed between the angel Moroni’s first visit and when </a:t>
            </a:r>
            <a:r>
              <a:rPr lang="en-US" sz="4000" dirty="0">
                <a:solidFill>
                  <a:schemeClr val="tx1"/>
                </a:solidFill>
              </a:rPr>
              <a:t>Joseph Smith</a:t>
            </a:r>
            <a:endParaRPr lang="en-US" sz="4000" dirty="0">
              <a:solidFill>
                <a:schemeClr val="tx1"/>
              </a:solidFill>
              <a:effectLst>
                <a:outerShdw blurRad="38100" dist="38100" dir="2700000" algn="tl">
                  <a:srgbClr val="000000">
                    <a:alpha val="43137"/>
                  </a:srgbClr>
                </a:outerShdw>
              </a:effectLst>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3434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4343400"/>
            <a:ext cx="8610600" cy="701675"/>
          </a:xfrm>
          <a:prstGeom prst="rect">
            <a:avLst/>
          </a:prstGeom>
          <a:noFill/>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4000">
                <a:solidFill>
                  <a:schemeClr val="tx1"/>
                </a:solidFill>
              </a:rPr>
              <a:t>received the gold plates? (</a:t>
            </a:r>
            <a:r>
              <a:rPr lang="en-US" sz="4000">
                <a:solidFill>
                  <a:schemeClr val="tx1"/>
                </a:solidFill>
                <a:hlinkClick r:id="rId3" action="ppaction://hlinksldjump"/>
              </a:rPr>
              <a:t>JS—H 1:53</a:t>
            </a:r>
            <a:r>
              <a:rPr lang="en-US" sz="4000">
                <a:solidFill>
                  <a:schemeClr val="tx1"/>
                </a:solidFill>
              </a:rPr>
              <a:t>.) </a:t>
            </a:r>
          </a:p>
        </p:txBody>
      </p:sp>
      <p:sp>
        <p:nvSpPr>
          <p:cNvPr id="2" name="TextBox 4"/>
          <p:cNvSpPr txBox="1"/>
          <p:nvPr/>
        </p:nvSpPr>
        <p:spPr>
          <a:xfrm>
            <a:off x="228600" y="5318125"/>
            <a:ext cx="8610600" cy="1311275"/>
          </a:xfrm>
          <a:prstGeom prst="rect">
            <a:avLst/>
          </a:prstGeom>
          <a:noFill/>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chemeClr val="tx1"/>
                </a:solidFill>
              </a:rPr>
              <a:t>Why did Joseph have to wait so long to receive the plates? </a:t>
            </a:r>
            <a:endParaRPr lang="en-US" sz="400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17500"/>
            <a:ext cx="4419600" cy="501650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What responsibility did the angel Moroni give Joseph Smith concerning the gold plates? (</a:t>
            </a:r>
            <a:r>
              <a:rPr lang="en-US" sz="4000" dirty="0">
                <a:solidFill>
                  <a:schemeClr val="tx1"/>
                </a:solidFill>
                <a:hlinkClick r:id="rId2" action="ppaction://hlinksldjump"/>
              </a:rPr>
              <a:t>JS—H </a:t>
            </a:r>
            <a:r>
              <a:rPr lang="en-US" sz="4000" dirty="0">
                <a:solidFill>
                  <a:schemeClr val="tx1"/>
                </a:solidFill>
                <a:hlinkClick r:id="rId2" action="ppaction://hlinksldjump"/>
              </a:rPr>
              <a:t>1:59</a:t>
            </a:r>
            <a:r>
              <a:rPr lang="en-US" sz="4000" dirty="0">
                <a:solidFill>
                  <a:schemeClr val="tx1"/>
                </a:solidFill>
              </a:rPr>
              <a:t>)</a:t>
            </a:r>
            <a:endParaRPr lang="en-US" sz="4000" dirty="0">
              <a:solidFill>
                <a:schemeClr val="tx1"/>
              </a:solidFill>
              <a:effectLst>
                <a:outerShdw blurRad="38100" dist="38100" dir="2700000" algn="tl">
                  <a:srgbClr val="000000">
                    <a:alpha val="43137"/>
                  </a:srgbClr>
                </a:outerShdw>
              </a:effectLst>
            </a:endParaRP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352925"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4256088"/>
            <a:ext cx="4352925" cy="2555875"/>
          </a:xfrm>
          <a:prstGeom prst="rect">
            <a:avLst/>
          </a:prstGeom>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What </a:t>
            </a:r>
            <a:r>
              <a:rPr lang="en-US" sz="4000" dirty="0">
                <a:solidFill>
                  <a:schemeClr val="tx1"/>
                </a:solidFill>
              </a:rPr>
              <a:t>warning and promise did Moroni give Joseph?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200" y="4845050"/>
            <a:ext cx="8305800" cy="1322388"/>
          </a:xfrm>
          <a:prstGeom prst="rect">
            <a:avLst/>
          </a:prstGeom>
          <a:noFill/>
        </p:spPr>
        <p:txBody>
          <a:bodyPr>
            <a:spAutoFit/>
          </a:bodyPr>
          <a:lstStyle/>
          <a:p>
            <a:pPr algn="ctr">
              <a:spcBef>
                <a:spcPct val="20000"/>
              </a:spcBef>
              <a:buClr>
                <a:srgbClr val="000000"/>
              </a:buClr>
              <a:buSzPct val="115000"/>
              <a:buFont typeface="Wingdings 2" pitchFamily="18" charset="2"/>
              <a:buNone/>
              <a:defRPr/>
            </a:pPr>
            <a:r>
              <a:rPr lang="en-US" sz="4000" dirty="0">
                <a:solidFill>
                  <a:srgbClr val="00B0F0"/>
                </a:solidFill>
                <a:effectLst>
                  <a:outerShdw blurRad="38100" dist="38100" dir="2700000" algn="tl">
                    <a:srgbClr val="000000">
                      <a:alpha val="43137"/>
                    </a:srgbClr>
                  </a:outerShdw>
                </a:effectLst>
              </a:rPr>
              <a:t>What do these objects have in common? </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381000"/>
            <a:ext cx="67278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12713"/>
            <a:ext cx="8763000" cy="1938337"/>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What happened as soon as it was known that Joseph Smith had the gold plates? (</a:t>
            </a:r>
            <a:r>
              <a:rPr lang="en-US" sz="4000" dirty="0">
                <a:solidFill>
                  <a:schemeClr val="tx1"/>
                </a:solidFill>
                <a:hlinkClick r:id="rId2" action="ppaction://hlinksldjump"/>
              </a:rPr>
              <a:t>JS—H 1:60</a:t>
            </a:r>
            <a:r>
              <a:rPr lang="en-US" sz="4000" dirty="0">
                <a:solidFill>
                  <a:schemeClr val="tx1"/>
                </a:solidFill>
              </a:rPr>
              <a:t>.)</a:t>
            </a:r>
            <a:endParaRPr lang="en-US" sz="4000" dirty="0">
              <a:solidFill>
                <a:schemeClr val="tx1"/>
              </a:solidFill>
              <a:effectLst>
                <a:outerShdw blurRad="38100" dist="38100" dir="2700000" algn="tl">
                  <a:srgbClr val="000000">
                    <a:alpha val="43137"/>
                  </a:srgbClr>
                </a:outerShdw>
              </a:effectLst>
            </a:endParaRP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6538"/>
            <a:ext cx="4191000"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43400" y="2776538"/>
            <a:ext cx="4572000" cy="3170237"/>
          </a:xfrm>
          <a:prstGeom prst="rect">
            <a:avLst/>
          </a:prstGeom>
          <a:noFill/>
        </p:spPr>
        <p:txBody>
          <a:bodyPr>
            <a:spAutoFit/>
          </a:bodyPr>
          <a:lstStyle/>
          <a:p>
            <a:pPr>
              <a:spcBef>
                <a:spcPct val="20000"/>
              </a:spcBef>
              <a:buClr>
                <a:srgbClr val="000000"/>
              </a:buClr>
              <a:buSzPct val="115000"/>
              <a:buFont typeface="Wingdings 2" pitchFamily="18" charset="2"/>
              <a:buNone/>
              <a:defRPr/>
            </a:pPr>
            <a:r>
              <a:rPr lang="en-US" sz="4000" dirty="0">
                <a:solidFill>
                  <a:schemeClr val="tx1"/>
                </a:solidFill>
              </a:rPr>
              <a:t>Why do you think people wanted to try to </a:t>
            </a:r>
            <a:r>
              <a:rPr lang="en-US" sz="4000" dirty="0">
                <a:solidFill>
                  <a:schemeClr val="tx1"/>
                </a:solidFill>
              </a:rPr>
              <a:t>get the </a:t>
            </a:r>
            <a:r>
              <a:rPr lang="en-US" sz="4000" dirty="0">
                <a:solidFill>
                  <a:schemeClr val="tx1"/>
                </a:solidFill>
              </a:rPr>
              <a:t>gold plates away from Joseph?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8763000" cy="193833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The </a:t>
            </a:r>
            <a:r>
              <a:rPr lang="en-US" sz="4000" dirty="0">
                <a:solidFill>
                  <a:schemeClr val="tx1"/>
                </a:solidFill>
              </a:rPr>
              <a:t>gold plates were worth a lot of </a:t>
            </a:r>
            <a:r>
              <a:rPr lang="en-US" sz="4000" dirty="0">
                <a:solidFill>
                  <a:schemeClr val="tx1"/>
                </a:solidFill>
              </a:rPr>
              <a:t>money, Satan </a:t>
            </a:r>
            <a:r>
              <a:rPr lang="en-US" sz="4000" dirty="0">
                <a:solidFill>
                  <a:schemeClr val="tx1"/>
                </a:solidFill>
              </a:rPr>
              <a:t>did not want the plates to be translated</a:t>
            </a:r>
            <a:r>
              <a:rPr lang="en-US" sz="4000" dirty="0">
                <a:solidFill>
                  <a:schemeClr val="tx1"/>
                </a:solidFill>
              </a:rPr>
              <a:t>. </a:t>
            </a:r>
            <a:endParaRPr lang="en-US" sz="4000" dirty="0">
              <a:solidFill>
                <a:schemeClr val="tx1"/>
              </a:solidFill>
              <a:effectLst>
                <a:outerShdw blurRad="38100" dist="38100" dir="2700000" algn="tl">
                  <a:srgbClr val="000000">
                    <a:alpha val="43137"/>
                  </a:srgbClr>
                </a:outerShdw>
              </a:effectLst>
            </a:endParaRP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21000"/>
            <a:ext cx="40386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49750" y="2270125"/>
            <a:ext cx="4572000" cy="4359275"/>
          </a:xfrm>
          <a:prstGeom prst="rect">
            <a:avLst/>
          </a:prstGeom>
        </p:spPr>
        <p:txBody>
          <a:bodyPr>
            <a:spAutoFit/>
          </a:bodyPr>
          <a:lstStyle/>
          <a:p>
            <a:pPr marL="457200" indent="-457200">
              <a:spcBef>
                <a:spcPct val="20000"/>
              </a:spcBef>
              <a:buClr>
                <a:srgbClr val="000000"/>
              </a:buClr>
              <a:buSzPct val="115000"/>
              <a:buFont typeface="Arial" charset="0"/>
              <a:buChar char="•"/>
            </a:pPr>
            <a:r>
              <a:rPr lang="en-US" sz="4000">
                <a:solidFill>
                  <a:schemeClr val="tx1"/>
                </a:solidFill>
              </a:rPr>
              <a:t>Although these people did not believe Joseph was a prophet, they did believe he had the gold plates. </a:t>
            </a:r>
            <a:endParaRPr lang="en-US" sz="400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8763000" cy="255428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Why do you think people believed Joseph had the gold plates even though they did not believe he was a prophet? </a:t>
            </a:r>
            <a:endParaRPr lang="en-US" sz="4000" dirty="0">
              <a:solidFill>
                <a:schemeClr val="tx1"/>
              </a:solidFill>
              <a:effectLst>
                <a:outerShdw blurRad="38100" dist="38100" dir="2700000" algn="tl">
                  <a:srgbClr val="000000">
                    <a:alpha val="43137"/>
                  </a:srgbClr>
                </a:outerShdw>
              </a:effectLst>
            </a:endParaRP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21000"/>
            <a:ext cx="40386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505200"/>
            <a:ext cx="8305800" cy="3292475"/>
          </a:xfrm>
          <a:prstGeom prst="rect">
            <a:avLst/>
          </a:prstGeom>
          <a:noFill/>
        </p:spPr>
        <p:txBody>
          <a:bodyPr anchor="ctr">
            <a:spAutoFit/>
          </a:bodyPr>
          <a:lstStyle/>
          <a:p>
            <a:pPr marL="457200" indent="-457200" algn="ctr">
              <a:spcBef>
                <a:spcPct val="20000"/>
              </a:spcBef>
              <a:buClr>
                <a:srgbClr val="000000"/>
              </a:buClr>
              <a:buSzPct val="115000"/>
              <a:buFont typeface="Arial" pitchFamily="34" charset="0"/>
              <a:buChar char="•"/>
              <a:defRPr/>
            </a:pPr>
            <a:r>
              <a:rPr lang="en-US" sz="4000" dirty="0">
                <a:solidFill>
                  <a:schemeClr val="tx1"/>
                </a:solidFill>
              </a:rPr>
              <a:t>What did Joseph Smith do to keep the plates safe? </a:t>
            </a:r>
            <a:endParaRPr lang="en-US" sz="4000" dirty="0">
              <a:solidFill>
                <a:schemeClr val="tx1"/>
              </a:solidFill>
            </a:endParaRPr>
          </a:p>
          <a:p>
            <a:pPr marL="457200" indent="-457200" algn="ctr">
              <a:spcBef>
                <a:spcPct val="20000"/>
              </a:spcBef>
              <a:buClr>
                <a:srgbClr val="000000"/>
              </a:buClr>
              <a:buSzPct val="115000"/>
              <a:buFont typeface="Arial" pitchFamily="34" charset="0"/>
              <a:buChar char="•"/>
              <a:defRPr/>
            </a:pPr>
            <a:r>
              <a:rPr lang="en-US" sz="4000" dirty="0">
                <a:solidFill>
                  <a:schemeClr val="tx1"/>
                </a:solidFill>
              </a:rPr>
              <a:t>How </a:t>
            </a:r>
            <a:r>
              <a:rPr lang="en-US" sz="4000" dirty="0">
                <a:solidFill>
                  <a:schemeClr val="tx1"/>
                </a:solidFill>
              </a:rPr>
              <a:t>did Joseph know when and where to move the gold plates to keep them safe? </a:t>
            </a:r>
            <a:endParaRPr lang="en-US" sz="4000" dirty="0">
              <a:solidFill>
                <a:schemeClr val="tx1"/>
              </a:solidFill>
              <a:effectLst>
                <a:outerShdw blurRad="38100" dist="38100" dir="2700000" algn="tl">
                  <a:srgbClr val="000000">
                    <a:alpha val="43137"/>
                  </a:srgbClr>
                </a:outerShdw>
              </a:effectLst>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8069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49713"/>
            <a:ext cx="8305800" cy="1920875"/>
          </a:xfrm>
          <a:prstGeom prst="rect">
            <a:avLst/>
          </a:prstGeom>
          <a:noFill/>
        </p:spPr>
        <p:txBody>
          <a:bodyPr anchor="ctr">
            <a:spAutoFit/>
          </a:bodyPr>
          <a:lstStyle>
            <a:lvl1pPr marL="457200" indent="-4572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algn="ctr" eaLnBrk="1" hangingPunct="1">
              <a:buFont typeface="Arial" charset="0"/>
              <a:buChar char="•"/>
            </a:pPr>
            <a:r>
              <a:rPr lang="en-US" sz="4000">
                <a:solidFill>
                  <a:schemeClr val="tx1"/>
                </a:solidFill>
              </a:rPr>
              <a:t>Heavenly Father helped Joseph know when the plates were in danger. </a:t>
            </a:r>
            <a:endParaRPr lang="en-US" sz="4000">
              <a:solidFill>
                <a:schemeClr val="tx1"/>
              </a:solidFill>
              <a:effectLst>
                <a:outerShdw blurRad="38100" dist="38100" dir="2700000" algn="tl">
                  <a:srgbClr val="C0C0C0"/>
                </a:outerShdw>
              </a:effectLst>
            </a:endParaRP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8069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427538"/>
            <a:ext cx="8305800" cy="1311275"/>
          </a:xfrm>
          <a:prstGeom prst="rect">
            <a:avLst/>
          </a:prstGeom>
          <a:noFill/>
        </p:spPr>
        <p:txBody>
          <a:bodyPr anchor="ctr">
            <a:spAutoFit/>
          </a:bodyPr>
          <a:lstStyle>
            <a:lvl1pPr marL="457200" indent="-4572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algn="ctr" eaLnBrk="1" hangingPunct="1">
              <a:buFont typeface="Arial" charset="0"/>
              <a:buChar char="•"/>
            </a:pPr>
            <a:r>
              <a:rPr lang="en-US" sz="4000">
                <a:solidFill>
                  <a:schemeClr val="tx1"/>
                </a:solidFill>
              </a:rPr>
              <a:t>Joseph did his part and was obedient to Moroni’s warning. </a:t>
            </a:r>
            <a:endParaRPr lang="en-US" sz="4000">
              <a:solidFill>
                <a:schemeClr val="tx1"/>
              </a:solidFill>
              <a:effectLst>
                <a:outerShdw blurRad="38100" dist="38100" dir="2700000" algn="tl">
                  <a:srgbClr val="C0C0C0"/>
                </a:outerShdw>
              </a:effectLst>
            </a:endParaRP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8069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610600" cy="2530475"/>
          </a:xfrm>
          <a:prstGeom prst="rect">
            <a:avLst/>
          </a:prstGeom>
          <a:noFill/>
        </p:spPr>
        <p:txBody>
          <a:bodyPr>
            <a:spAutoFit/>
          </a:bodyPr>
          <a:lstStyle>
            <a:lvl1pPr marL="457200" indent="-4572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chemeClr val="tx1"/>
                </a:solidFill>
              </a:rPr>
              <a:t>When we have problems or difficulties, how can we receive Heavenly Father’s help in solving them?</a:t>
            </a:r>
            <a:endParaRPr lang="en-US" sz="4000">
              <a:solidFill>
                <a:schemeClr val="tx1"/>
              </a:solidFill>
              <a:effectLst>
                <a:outerShdw blurRad="38100" dist="38100" dir="2700000" algn="tl">
                  <a:srgbClr val="C0C0C0"/>
                </a:outerShdw>
              </a:effectLst>
            </a:endParaRP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40038"/>
            <a:ext cx="4124325" cy="38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849563"/>
            <a:ext cx="4648200" cy="3170237"/>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rPr>
              <a:t>Can anyone share a time when Heavenly </a:t>
            </a:r>
            <a:r>
              <a:rPr lang="en-US" sz="4000" dirty="0">
                <a:solidFill>
                  <a:schemeClr val="tx1"/>
                </a:solidFill>
              </a:rPr>
              <a:t>Father has helped </a:t>
            </a:r>
            <a:r>
              <a:rPr lang="en-US" sz="4000" dirty="0">
                <a:solidFill>
                  <a:schemeClr val="tx1"/>
                </a:solidFill>
              </a:rPr>
              <a:t>you </a:t>
            </a:r>
            <a:r>
              <a:rPr lang="en-US" sz="4000" dirty="0">
                <a:solidFill>
                  <a:schemeClr val="tx1"/>
                </a:solidFill>
              </a:rPr>
              <a:t>with </a:t>
            </a:r>
            <a:r>
              <a:rPr lang="en-US" sz="4000" dirty="0">
                <a:solidFill>
                  <a:schemeClr val="tx1"/>
                </a:solidFill>
              </a:rPr>
              <a:t>problems</a:t>
            </a:r>
            <a:r>
              <a:rPr lang="en-US" sz="4000" dirty="0">
                <a:solidFill>
                  <a:schemeClr val="tx1"/>
                </a:solidFill>
              </a:rPr>
              <a:t>. </a:t>
            </a:r>
            <a:endParaRPr lang="en-US" sz="40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Graphics\WMF\Misc\E144_00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6172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p:cNvSpPr txBox="1">
            <a:spLocks noChangeArrowheads="1"/>
          </p:cNvSpPr>
          <p:nvPr/>
        </p:nvSpPr>
        <p:spPr bwMode="auto">
          <a:xfrm>
            <a:off x="8153400" y="5867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50000"/>
              </a:spcBef>
              <a:buClrTx/>
              <a:buSzTx/>
              <a:buFontTx/>
              <a:buNone/>
            </a:pPr>
            <a:r>
              <a:rPr lang="en-US" sz="1800" b="0">
                <a:solidFill>
                  <a:schemeClr val="tx1"/>
                </a:solidFill>
                <a:latin typeface="Palatino Linotype" pitchFamily="18" charset="0"/>
                <a:hlinkClick r:id="rId3" action="ppaction://hlinksldjump"/>
              </a:rPr>
              <a:t>T</a:t>
            </a:r>
            <a:endParaRPr lang="en-US" sz="1800" b="0">
              <a:solidFill>
                <a:schemeClr val="tx1"/>
              </a:solidFill>
              <a:latin typeface="Palatino Linotype" pitchFamily="18" charset="0"/>
            </a:endParaRPr>
          </a:p>
        </p:txBody>
      </p:sp>
      <p:sp>
        <p:nvSpPr>
          <p:cNvPr id="80902" name="Rectangle 6"/>
          <p:cNvSpPr>
            <a:spLocks noGrp="1" noChangeArrowheads="1"/>
          </p:cNvSpPr>
          <p:nvPr>
            <p:ph type="title" idx="4294967295"/>
          </p:nvPr>
        </p:nvSpPr>
        <p:spPr>
          <a:xfrm rot="20996825">
            <a:off x="4559300" y="1744663"/>
            <a:ext cx="2543175" cy="1477962"/>
          </a:xfrm>
        </p:spPr>
        <p:txBody>
          <a:bodyPr rtlCol="0">
            <a:normAutofit/>
          </a:bodyPr>
          <a:lstStyle/>
          <a:p>
            <a:pPr fontAlgn="auto">
              <a:spcAft>
                <a:spcPts val="0"/>
              </a:spcAft>
              <a:defRPr/>
            </a:pPr>
            <a:r>
              <a:rPr lang="en-US" sz="3200" b="1" dirty="0" smtClean="0">
                <a:solidFill>
                  <a:srgbClr val="00B0F0"/>
                </a:solidFill>
                <a:effectLst>
                  <a:outerShdw blurRad="38100" dist="38100" dir="2700000" algn="tl">
                    <a:srgbClr val="000000"/>
                  </a:outerShdw>
                </a:effectLst>
              </a:rPr>
              <a:t>ENRICHMENT ACTIVITIES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381000"/>
            <a:ext cx="5105400" cy="5754688"/>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Heavenly Father will help us with our problems and difficulties when we do our part.</a:t>
            </a:r>
          </a:p>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How might the following be solved using these three steps?</a:t>
            </a:r>
            <a:endParaRPr lang="en-US" sz="4000" dirty="0">
              <a:solidFill>
                <a:schemeClr val="tx1"/>
              </a:solidFill>
              <a:effectLst>
                <a:outerShdw blurRad="38100" dist="38100" dir="2700000" algn="tl">
                  <a:srgbClr val="000000">
                    <a:alpha val="43137"/>
                  </a:srgbClr>
                </a:outerShdw>
              </a:effectLst>
            </a:endParaRPr>
          </a:p>
        </p:txBody>
      </p:sp>
      <p:sp>
        <p:nvSpPr>
          <p:cNvPr id="4" name="Rounded Rectangle 3"/>
          <p:cNvSpPr/>
          <p:nvPr/>
        </p:nvSpPr>
        <p:spPr>
          <a:xfrm>
            <a:off x="152400" y="24384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Live worthily and follow the promptings of the spirit</a:t>
            </a:r>
            <a:endParaRPr lang="en-US" dirty="0"/>
          </a:p>
        </p:txBody>
      </p:sp>
      <p:sp>
        <p:nvSpPr>
          <p:cNvPr id="6" name="Rounded Rectangle 5"/>
          <p:cNvSpPr/>
          <p:nvPr/>
        </p:nvSpPr>
        <p:spPr>
          <a:xfrm>
            <a:off x="152400" y="3810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Pray about the problem or difficulty</a:t>
            </a:r>
            <a:endParaRPr lang="en-US" dirty="0"/>
          </a:p>
        </p:txBody>
      </p:sp>
      <p:sp>
        <p:nvSpPr>
          <p:cNvPr id="8" name="Rounded Rectangle 7"/>
          <p:cNvSpPr/>
          <p:nvPr/>
        </p:nvSpPr>
        <p:spPr>
          <a:xfrm>
            <a:off x="166688" y="44958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Do all you can to solve the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3886200" y="319088"/>
            <a:ext cx="5105400"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You are going to have a test at school. </a:t>
            </a:r>
          </a:p>
          <a:p>
            <a:pPr eaLnBrk="1" hangingPunct="1">
              <a:buFont typeface="Arial" charset="0"/>
              <a:buChar char="•"/>
            </a:pPr>
            <a:r>
              <a:rPr lang="en-US" sz="4000">
                <a:solidFill>
                  <a:srgbClr val="00B0F0"/>
                </a:solidFill>
              </a:rPr>
              <a:t>You have been asked to give a talk in Primary. </a:t>
            </a:r>
          </a:p>
          <a:p>
            <a:pPr eaLnBrk="1" hangingPunct="1">
              <a:buFont typeface="Arial" charset="0"/>
              <a:buChar char="•"/>
            </a:pPr>
            <a:r>
              <a:rPr lang="en-US" sz="4000">
                <a:solidFill>
                  <a:srgbClr val="00B0F0"/>
                </a:solidFill>
              </a:rPr>
              <a:t>You are going to play in a sports event</a:t>
            </a:r>
          </a:p>
        </p:txBody>
      </p:sp>
      <p:sp>
        <p:nvSpPr>
          <p:cNvPr id="4" name="Rounded Rectangle 3"/>
          <p:cNvSpPr/>
          <p:nvPr/>
        </p:nvSpPr>
        <p:spPr>
          <a:xfrm>
            <a:off x="152400" y="24384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Live worthily and follow the promptings of the spirit</a:t>
            </a:r>
            <a:endParaRPr lang="en-US" dirty="0"/>
          </a:p>
        </p:txBody>
      </p:sp>
      <p:sp>
        <p:nvSpPr>
          <p:cNvPr id="6" name="Rounded Rectangle 5"/>
          <p:cNvSpPr/>
          <p:nvPr/>
        </p:nvSpPr>
        <p:spPr>
          <a:xfrm>
            <a:off x="152400" y="3810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Pray about the problem or difficulty</a:t>
            </a:r>
            <a:endParaRPr lang="en-US" dirty="0"/>
          </a:p>
        </p:txBody>
      </p:sp>
      <p:sp>
        <p:nvSpPr>
          <p:cNvPr id="8" name="Rounded Rectangle 7"/>
          <p:cNvSpPr/>
          <p:nvPr/>
        </p:nvSpPr>
        <p:spPr>
          <a:xfrm>
            <a:off x="166688" y="44958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Do all you can to solve the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dissolve">
                                      <p:cBhvr>
                                        <p:cTn id="7" dur="500"/>
                                        <p:tgtEl>
                                          <p:spTgt spid="55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dissolve">
                                      <p:cBhvr>
                                        <p:cTn id="12" dur="500"/>
                                        <p:tgtEl>
                                          <p:spTgt spid="552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8">
                                            <p:txEl>
                                              <p:pRg st="2" end="2"/>
                                            </p:txEl>
                                          </p:spTgt>
                                        </p:tgtEl>
                                        <p:attrNameLst>
                                          <p:attrName>style.visibility</p:attrName>
                                        </p:attrNameLst>
                                      </p:cBhvr>
                                      <p:to>
                                        <p:strVal val="visible"/>
                                      </p:to>
                                    </p:set>
                                    <p:animEffect transition="in" filter="dissolve">
                                      <p:cBhvr>
                                        <p:cTn id="1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720975"/>
            <a:ext cx="8839200" cy="3908425"/>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Each of these </a:t>
            </a:r>
            <a:r>
              <a:rPr lang="en-US" sz="4000" dirty="0">
                <a:solidFill>
                  <a:srgbClr val="00B0F0"/>
                </a:solidFill>
                <a:effectLst>
                  <a:outerShdw blurRad="38100" dist="38100" dir="2700000" algn="tl">
                    <a:srgbClr val="000000">
                      <a:alpha val="43137"/>
                    </a:srgbClr>
                  </a:outerShdw>
                </a:effectLst>
              </a:rPr>
              <a:t>was used by Joseph Smith to hide the gold plates to keep them safe</a:t>
            </a:r>
            <a:r>
              <a:rPr lang="en-US" sz="4000" dirty="0">
                <a:solidFill>
                  <a:srgbClr val="00B0F0"/>
                </a:solidFill>
                <a:effectLst>
                  <a:outerShdw blurRad="38100" dist="38100" dir="2700000" algn="tl">
                    <a:srgbClr val="000000">
                      <a:alpha val="43137"/>
                    </a:srgbClr>
                  </a:outerShdw>
                </a:effectLst>
              </a:rPr>
              <a:t>.</a:t>
            </a:r>
          </a:p>
          <a:p>
            <a:pPr marL="571500" indent="-5715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In today’s lesson, listen to find out how Joseph used each of these locations.</a:t>
            </a:r>
            <a:endParaRPr lang="en-US" sz="4000" dirty="0">
              <a:solidFill>
                <a:srgbClr val="00B0F0"/>
              </a:solidFill>
              <a:effectLst>
                <a:outerShdw blurRad="38100" dist="38100" dir="2700000" algn="tl">
                  <a:srgbClr val="000000">
                    <a:alpha val="43137"/>
                  </a:srgbClr>
                </a:outerShdw>
              </a:effectLst>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338"/>
            <a:ext cx="40386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3886200" y="688975"/>
            <a:ext cx="51054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You have just moved to a new area and you want to make new friends. </a:t>
            </a:r>
          </a:p>
          <a:p>
            <a:pPr eaLnBrk="1" hangingPunct="1">
              <a:buFont typeface="Arial" charset="0"/>
              <a:buChar char="•"/>
            </a:pPr>
            <a:r>
              <a:rPr lang="en-US" sz="4000">
                <a:solidFill>
                  <a:srgbClr val="00B0F0"/>
                </a:solidFill>
              </a:rPr>
              <a:t>You have had a quarrel with a friend. </a:t>
            </a:r>
          </a:p>
        </p:txBody>
      </p:sp>
      <p:sp>
        <p:nvSpPr>
          <p:cNvPr id="4" name="Rounded Rectangle 3"/>
          <p:cNvSpPr/>
          <p:nvPr/>
        </p:nvSpPr>
        <p:spPr>
          <a:xfrm>
            <a:off x="152400" y="24384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Live worthily and follow the promptings of the spirit</a:t>
            </a:r>
            <a:endParaRPr lang="en-US" dirty="0"/>
          </a:p>
        </p:txBody>
      </p:sp>
      <p:sp>
        <p:nvSpPr>
          <p:cNvPr id="6" name="Rounded Rectangle 5"/>
          <p:cNvSpPr/>
          <p:nvPr/>
        </p:nvSpPr>
        <p:spPr>
          <a:xfrm>
            <a:off x="152400" y="3810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Pray about the problem or difficulty</a:t>
            </a:r>
            <a:endParaRPr lang="en-US" dirty="0"/>
          </a:p>
        </p:txBody>
      </p:sp>
      <p:sp>
        <p:nvSpPr>
          <p:cNvPr id="8" name="Rounded Rectangle 7"/>
          <p:cNvSpPr/>
          <p:nvPr/>
        </p:nvSpPr>
        <p:spPr>
          <a:xfrm>
            <a:off x="166688" y="44958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Do all you can to solve the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dissolv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dissolve">
                                      <p:cBhvr>
                                        <p:cTn id="12" dur="500"/>
                                        <p:tgtEl>
                                          <p:spTgt spid="563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
          <p:cNvSpPr txBox="1">
            <a:spLocks noChangeArrowheads="1"/>
          </p:cNvSpPr>
          <p:nvPr/>
        </p:nvSpPr>
        <p:spPr bwMode="auto">
          <a:xfrm>
            <a:off x="3886200" y="1304925"/>
            <a:ext cx="5105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You sometimes fight with a brother or sister. </a:t>
            </a:r>
          </a:p>
          <a:p>
            <a:pPr eaLnBrk="1" hangingPunct="1">
              <a:buFont typeface="Arial" charset="0"/>
              <a:buChar char="•"/>
            </a:pPr>
            <a:r>
              <a:rPr lang="en-US" sz="4000">
                <a:solidFill>
                  <a:srgbClr val="00B0F0"/>
                </a:solidFill>
              </a:rPr>
              <a:t>You are going to perform in a program or recital. </a:t>
            </a:r>
          </a:p>
        </p:txBody>
      </p:sp>
      <p:sp>
        <p:nvSpPr>
          <p:cNvPr id="4" name="Rounded Rectangle 3"/>
          <p:cNvSpPr/>
          <p:nvPr/>
        </p:nvSpPr>
        <p:spPr>
          <a:xfrm>
            <a:off x="152400" y="24384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Live worthily and follow the promptings of the spirit</a:t>
            </a:r>
            <a:endParaRPr lang="en-US" dirty="0"/>
          </a:p>
        </p:txBody>
      </p:sp>
      <p:sp>
        <p:nvSpPr>
          <p:cNvPr id="6" name="Rounded Rectangle 5"/>
          <p:cNvSpPr/>
          <p:nvPr/>
        </p:nvSpPr>
        <p:spPr>
          <a:xfrm>
            <a:off x="152400" y="3810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Pray about the problem or difficulty</a:t>
            </a:r>
            <a:endParaRPr lang="en-US" dirty="0"/>
          </a:p>
        </p:txBody>
      </p:sp>
      <p:sp>
        <p:nvSpPr>
          <p:cNvPr id="8" name="Rounded Rectangle 7"/>
          <p:cNvSpPr/>
          <p:nvPr/>
        </p:nvSpPr>
        <p:spPr>
          <a:xfrm>
            <a:off x="166688" y="44958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Do all you can to solve the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dissolve">
                                      <p:cBhvr>
                                        <p:cTn id="7" dur="500"/>
                                        <p:tgtEl>
                                          <p:spTgt spid="573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dissolve">
                                      <p:cBhvr>
                                        <p:cTn id="12" dur="500"/>
                                        <p:tgtEl>
                                          <p:spTgt spid="573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3886200" y="1673225"/>
            <a:ext cx="5105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You want to play with a friend but your parents need you to help at home. </a:t>
            </a:r>
          </a:p>
        </p:txBody>
      </p:sp>
      <p:sp>
        <p:nvSpPr>
          <p:cNvPr id="4" name="Rounded Rectangle 3"/>
          <p:cNvSpPr/>
          <p:nvPr/>
        </p:nvSpPr>
        <p:spPr>
          <a:xfrm>
            <a:off x="152400" y="24384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Live worthily and follow the promptings of the spirit</a:t>
            </a:r>
            <a:endParaRPr lang="en-US" dirty="0"/>
          </a:p>
        </p:txBody>
      </p:sp>
      <p:sp>
        <p:nvSpPr>
          <p:cNvPr id="6" name="Rounded Rectangle 5"/>
          <p:cNvSpPr/>
          <p:nvPr/>
        </p:nvSpPr>
        <p:spPr>
          <a:xfrm>
            <a:off x="152400" y="3810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Pray about the problem or difficulty</a:t>
            </a:r>
            <a:endParaRPr lang="en-US" dirty="0"/>
          </a:p>
        </p:txBody>
      </p:sp>
      <p:sp>
        <p:nvSpPr>
          <p:cNvPr id="8" name="Rounded Rectangle 7"/>
          <p:cNvSpPr/>
          <p:nvPr/>
        </p:nvSpPr>
        <p:spPr>
          <a:xfrm>
            <a:off x="166688" y="4495800"/>
            <a:ext cx="35814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115000"/>
              <a:buFont typeface="Wingdings 2" pitchFamily="18" charset="2"/>
              <a:buNone/>
              <a:defRPr/>
            </a:pPr>
            <a:r>
              <a:rPr lang="en-US" dirty="0"/>
              <a:t>Do all you can to solve the problem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464820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rgbClr val="00B0F0"/>
                </a:solidFill>
              </a:rPr>
              <a:t>Can you name anyone that helps you each day?</a:t>
            </a:r>
          </a:p>
          <a:p>
            <a:pPr marL="457200" indent="-457200">
              <a:spcBef>
                <a:spcPct val="20000"/>
              </a:spcBef>
              <a:buClr>
                <a:srgbClr val="000000"/>
              </a:buClr>
              <a:buSzPct val="115000"/>
              <a:buFont typeface="Arial" pitchFamily="34" charset="0"/>
              <a:buChar char="•"/>
              <a:defRPr/>
            </a:pPr>
            <a:r>
              <a:rPr lang="en-US" sz="4000" dirty="0">
                <a:solidFill>
                  <a:srgbClr val="00B0F0"/>
                </a:solidFill>
              </a:rPr>
              <a:t>Heavenly Father can give you </a:t>
            </a:r>
            <a:r>
              <a:rPr lang="en-US" sz="4000" dirty="0">
                <a:solidFill>
                  <a:srgbClr val="00B0F0"/>
                </a:solidFill>
              </a:rPr>
              <a:t>help in the form of friends. </a:t>
            </a:r>
            <a:endParaRPr lang="en-US" sz="4000" dirty="0">
              <a:solidFill>
                <a:srgbClr val="00B0F0"/>
              </a:solidFill>
            </a:endParaRPr>
          </a:p>
          <a:p>
            <a:pPr marL="457200" indent="-457200">
              <a:spcBef>
                <a:spcPct val="20000"/>
              </a:spcBef>
              <a:buClr>
                <a:srgbClr val="000000"/>
              </a:buClr>
              <a:buSzPct val="115000"/>
              <a:buFont typeface="Arial" pitchFamily="34" charset="0"/>
              <a:buChar char="•"/>
              <a:defRPr/>
            </a:pPr>
            <a:r>
              <a:rPr lang="en-US" sz="4000" dirty="0">
                <a:solidFill>
                  <a:srgbClr val="00B0F0"/>
                </a:solidFill>
              </a:rPr>
              <a:t>The Lord </a:t>
            </a:r>
            <a:r>
              <a:rPr lang="en-US" sz="4000" dirty="0">
                <a:solidFill>
                  <a:srgbClr val="00B0F0"/>
                </a:solidFill>
              </a:rPr>
              <a:t>inspired Martin Harris to help Joseph Smith when Joseph needed help. </a:t>
            </a:r>
            <a:endParaRPr lang="en-US" sz="40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5091113"/>
          </a:xfrm>
          <a:prstGeom prst="rect">
            <a:avLst/>
          </a:prstGeom>
          <a:noFill/>
        </p:spPr>
        <p:txBody>
          <a:bodyPr>
            <a:spAutoFit/>
          </a:bodyPr>
          <a:lstStyle>
            <a:lvl1pPr marL="457200" indent="-4572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It is important to be a friend and help others in need when ever possible. </a:t>
            </a:r>
          </a:p>
          <a:p>
            <a:pPr eaLnBrk="1" hangingPunct="1">
              <a:buFont typeface="Arial" charset="0"/>
              <a:buChar char="•"/>
            </a:pPr>
            <a:r>
              <a:rPr lang="en-US" sz="4000">
                <a:solidFill>
                  <a:srgbClr val="00B0F0"/>
                </a:solidFill>
              </a:rPr>
              <a:t>Can anyone share an experience when you needed help and help came in the form of a friend, or an experience when you were able to help a friend. </a:t>
            </a:r>
            <a:endParaRPr lang="en-US" sz="4000">
              <a:solidFill>
                <a:srgbClr val="00B0F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2"/>
          <p:cNvSpPr txBox="1">
            <a:spLocks noChangeArrowheads="1"/>
          </p:cNvSpPr>
          <p:nvPr/>
        </p:nvSpPr>
        <p:spPr bwMode="auto">
          <a:xfrm>
            <a:off x="533400" y="381000"/>
            <a:ext cx="8305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The Urim and Thummim is a sacred tool given by God to help prophets receive revelations from the Lord and translate languages. </a:t>
            </a:r>
          </a:p>
          <a:p>
            <a:pPr eaLnBrk="1" hangingPunct="1">
              <a:buFont typeface="Arial" charset="0"/>
              <a:buChar char="•"/>
            </a:pPr>
            <a:r>
              <a:rPr lang="en-US" sz="4000">
                <a:solidFill>
                  <a:srgbClr val="00B0F0"/>
                </a:solidFill>
              </a:rPr>
              <a:t>Joseph Smith described the Urim and Thummim as “two stones in silver bows … fastened to a breastplate” (</a:t>
            </a:r>
            <a:r>
              <a:rPr lang="en-US" sz="4000">
                <a:solidFill>
                  <a:srgbClr val="00B0F0"/>
                </a:solidFill>
                <a:hlinkClick r:id="rId2" action="ppaction://hlinksldjump"/>
              </a:rPr>
              <a:t>JS—H 1:35</a:t>
            </a:r>
            <a:r>
              <a:rPr lang="en-US" sz="4000">
                <a:solidFill>
                  <a:srgbClr val="00B0F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dissolve">
                                      <p:cBhvr>
                                        <p:cTn id="7" dur="500"/>
                                        <p:tgtEl>
                                          <p:spTgt spid="61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dissolve">
                                      <p:cBhvr>
                                        <p:cTn id="12" dur="500"/>
                                        <p:tgtEl>
                                          <p:spTgt spid="614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2"/>
          <p:cNvSpPr txBox="1">
            <a:spLocks noChangeArrowheads="1"/>
          </p:cNvSpPr>
          <p:nvPr/>
        </p:nvSpPr>
        <p:spPr bwMode="auto">
          <a:xfrm>
            <a:off x="533400" y="381000"/>
            <a:ext cx="8305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Arial" charset="0"/>
              <a:buChar char="•"/>
            </a:pPr>
            <a:r>
              <a:rPr lang="en-US" sz="4000">
                <a:solidFill>
                  <a:srgbClr val="00B0F0"/>
                </a:solidFill>
              </a:rPr>
              <a:t>The Prophet stated that when he was humble and prayerful, he could look into these stones and read the strange language on the gold plates. </a:t>
            </a:r>
          </a:p>
          <a:p>
            <a:pPr eaLnBrk="1" hangingPunct="1">
              <a:buFont typeface="Arial" charset="0"/>
              <a:buChar char="•"/>
            </a:pPr>
            <a:r>
              <a:rPr lang="en-US" sz="4000">
                <a:solidFill>
                  <a:srgbClr val="00B0F0"/>
                </a:solidFill>
              </a:rPr>
              <a:t>He could also look into these stones and get Heavenly Father’s word about certain things he ought to know and do.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dissolve">
                                      <p:cBhvr>
                                        <p:cTn id="7" dur="500"/>
                                        <p:tgtEl>
                                          <p:spTgt spid="62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dissolve">
                                      <p:cBhvr>
                                        <p:cTn id="12" dur="500"/>
                                        <p:tgtEl>
                                          <p:spTgt spid="62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2"/>
          <p:cNvSpPr txBox="1">
            <a:spLocks noChangeArrowheads="1"/>
          </p:cNvSpPr>
          <p:nvPr/>
        </p:nvSpPr>
        <p:spPr bwMode="auto">
          <a:xfrm>
            <a:off x="533400" y="381000"/>
            <a:ext cx="8305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r>
              <a:rPr lang="en-US" sz="4000">
                <a:solidFill>
                  <a:srgbClr val="00B0F0"/>
                </a:solidFill>
              </a:rPr>
              <a:t>Let’s find the following scriptures that refer to the Urim and Thummim: </a:t>
            </a:r>
          </a:p>
          <a:p>
            <a:pPr eaLnBrk="1" hangingPunct="1"/>
            <a:r>
              <a:rPr lang="en-US" sz="4000">
                <a:solidFill>
                  <a:srgbClr val="00B0F0"/>
                </a:solidFill>
                <a:hlinkClick r:id="rId2" action="ppaction://hlinksldjump"/>
              </a:rPr>
              <a:t>Exodus 28:30 </a:t>
            </a:r>
            <a:endParaRPr lang="en-US" sz="4000">
              <a:solidFill>
                <a:srgbClr val="00B0F0"/>
              </a:solidFill>
            </a:endParaRPr>
          </a:p>
          <a:p>
            <a:pPr eaLnBrk="1" hangingPunct="1"/>
            <a:r>
              <a:rPr lang="en-US" sz="4000">
                <a:solidFill>
                  <a:srgbClr val="00B0F0"/>
                </a:solidFill>
                <a:hlinkClick r:id="rId3" action="ppaction://hlinksldjump"/>
              </a:rPr>
              <a:t>Mosiah 28:11, 13 </a:t>
            </a:r>
            <a:endParaRPr lang="en-US" sz="4000">
              <a:solidFill>
                <a:srgbClr val="00B0F0"/>
              </a:solidFill>
            </a:endParaRPr>
          </a:p>
          <a:p>
            <a:pPr eaLnBrk="1" hangingPunct="1"/>
            <a:r>
              <a:rPr lang="en-US" sz="4000">
                <a:solidFill>
                  <a:srgbClr val="00B0F0"/>
                </a:solidFill>
                <a:hlinkClick r:id="rId4" action="ppaction://hlinksldjump"/>
              </a:rPr>
              <a:t>Ether 3:23–24</a:t>
            </a:r>
            <a:r>
              <a:rPr lang="en-US" sz="4000">
                <a:solidFill>
                  <a:srgbClr val="00B0F0"/>
                </a:solidFill>
              </a:rPr>
              <a:t>, </a:t>
            </a:r>
            <a:r>
              <a:rPr lang="en-US" sz="4000">
                <a:solidFill>
                  <a:srgbClr val="00B0F0"/>
                </a:solidFill>
                <a:hlinkClick r:id="rId5" action="ppaction://hlinksldjump"/>
              </a:rPr>
              <a:t>Ether 4:4–5 </a:t>
            </a:r>
            <a:endParaRPr lang="en-US" sz="4000">
              <a:solidFill>
                <a:srgbClr val="00B0F0"/>
              </a:solidFill>
            </a:endParaRPr>
          </a:p>
          <a:p>
            <a:pPr eaLnBrk="1" hangingPunct="1"/>
            <a:r>
              <a:rPr lang="en-US" sz="4000">
                <a:solidFill>
                  <a:srgbClr val="00B0F0"/>
                </a:solidFill>
                <a:hlinkClick r:id="rId6" action="ppaction://hlinksldjump"/>
              </a:rPr>
              <a:t>Doctrine and Covenants 17:1 </a:t>
            </a:r>
            <a:endParaRPr lang="en-US" sz="4000">
              <a:solidFill>
                <a:srgbClr val="00B0F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2800350"/>
          </a:xfrm>
          <a:prstGeom prst="rect">
            <a:avLst/>
          </a:prstGeom>
          <a:noFill/>
        </p:spPr>
        <p:txBody>
          <a:bodyPr>
            <a:spAutoFit/>
          </a:bodyPr>
          <a:lstStyle/>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You have heard about these gold plates.</a:t>
            </a:r>
          </a:p>
          <a:p>
            <a:pPr marL="457200" indent="-457200">
              <a:spcBef>
                <a:spcPct val="20000"/>
              </a:spcBef>
              <a:buClr>
                <a:srgbClr val="000000"/>
              </a:buClr>
              <a:buSzPct val="115000"/>
              <a:buFont typeface="Arial" pitchFamily="34" charset="0"/>
              <a:buChar char="•"/>
              <a:defRPr/>
            </a:pPr>
            <a:r>
              <a:rPr lang="en-US" sz="4000" dirty="0">
                <a:solidFill>
                  <a:schemeClr val="tx1"/>
                </a:solidFill>
                <a:effectLst>
                  <a:outerShdw blurRad="38100" dist="38100" dir="2700000" algn="tl">
                    <a:srgbClr val="000000">
                      <a:alpha val="43137"/>
                    </a:srgbClr>
                  </a:outerShdw>
                </a:effectLst>
              </a:rPr>
              <a:t>Here’s some facts about the plates.</a:t>
            </a:r>
          </a:p>
          <a:p>
            <a:pPr marL="457200" indent="-457200">
              <a:spcBef>
                <a:spcPct val="20000"/>
              </a:spcBef>
              <a:buClr>
                <a:srgbClr val="000000"/>
              </a:buClr>
              <a:buSzPct val="115000"/>
              <a:buFont typeface="Arial" pitchFamily="34" charset="0"/>
              <a:buChar char="•"/>
              <a:defRPr/>
            </a:pPr>
            <a:endParaRPr lang="en-US" sz="4000" dirty="0">
              <a:solidFill>
                <a:schemeClr val="tx1"/>
              </a:solidFill>
              <a:effectLst>
                <a:outerShdw blurRad="38100" dist="38100" dir="2700000" algn="tl">
                  <a:srgbClr val="000000">
                    <a:alpha val="43137"/>
                  </a:srgbClr>
                </a:outerShdw>
              </a:effectLst>
            </a:endParaRPr>
          </a:p>
        </p:txBody>
      </p:sp>
      <p:pic>
        <p:nvPicPr>
          <p:cNvPr id="64515" name="Picture 2" descr="G:\Graphics\WMF\Erickas extras\Brass 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4162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2819400"/>
            <a:ext cx="4648200" cy="3638550"/>
          </a:xfrm>
          <a:prstGeom prst="rect">
            <a:avLst/>
          </a:prstGeom>
        </p:spPr>
        <p:txBody>
          <a:bodyPr>
            <a:spAutoFit/>
          </a:bodyPr>
          <a:lstStyle/>
          <a:p>
            <a:pPr marL="571500" indent="-571500">
              <a:spcBef>
                <a:spcPct val="20000"/>
              </a:spcBef>
              <a:buClr>
                <a:srgbClr val="000000"/>
              </a:buClr>
              <a:buSzPct val="115000"/>
              <a:buFont typeface="Wingdings" pitchFamily="2" charset="2"/>
              <a:buChar char="Ø"/>
              <a:defRPr/>
            </a:pPr>
            <a:r>
              <a:rPr lang="en-US" dirty="0">
                <a:solidFill>
                  <a:srgbClr val="FFC000"/>
                </a:solidFill>
              </a:rPr>
              <a:t>Each gold plate was six inches wide and eight inches long. </a:t>
            </a:r>
          </a:p>
          <a:p>
            <a:pPr marL="571500" indent="-571500">
              <a:spcBef>
                <a:spcPct val="20000"/>
              </a:spcBef>
              <a:buClr>
                <a:srgbClr val="000000"/>
              </a:buClr>
              <a:buSzPct val="115000"/>
              <a:buFont typeface="Wingdings" pitchFamily="2" charset="2"/>
              <a:buChar char="Ø"/>
              <a:defRPr/>
            </a:pPr>
            <a:r>
              <a:rPr lang="en-US" dirty="0">
                <a:solidFill>
                  <a:srgbClr val="FFC000"/>
                </a:solidFill>
              </a:rPr>
              <a:t>Joseph Smith described each plate as “not quite so thick as common tin”</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131763" y="381000"/>
            <a:ext cx="87074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pitchFamily="2" charset="2"/>
              <a:buChar char="Ø"/>
            </a:pPr>
            <a:r>
              <a:rPr lang="en-US" sz="4000">
                <a:solidFill>
                  <a:srgbClr val="FFC000"/>
                </a:solidFill>
              </a:rPr>
              <a:t>Three rings bound the book of plates together. </a:t>
            </a:r>
          </a:p>
          <a:p>
            <a:pPr eaLnBrk="1" hangingPunct="1">
              <a:buFont typeface="Wingdings" pitchFamily="2" charset="2"/>
              <a:buChar char="Ø"/>
            </a:pPr>
            <a:r>
              <a:rPr lang="en-US" sz="4000">
                <a:solidFill>
                  <a:srgbClr val="FFC000"/>
                </a:solidFill>
              </a:rPr>
              <a:t>The whole book was about six inches thick. </a:t>
            </a:r>
          </a:p>
        </p:txBody>
      </p:sp>
      <p:pic>
        <p:nvPicPr>
          <p:cNvPr id="65539" name="Picture 2" descr="G:\Graphics\WMF\Erickas extras\Brass 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4162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1"/>
          <p:cNvSpPr>
            <a:spLocks noChangeArrowheads="1"/>
          </p:cNvSpPr>
          <p:nvPr/>
        </p:nvSpPr>
        <p:spPr bwMode="auto">
          <a:xfrm>
            <a:off x="131763" y="3200400"/>
            <a:ext cx="46688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a:spcBef>
                <a:spcPct val="20000"/>
              </a:spcBef>
              <a:buClr>
                <a:srgbClr val="000000"/>
              </a:buClr>
              <a:buSzPct val="115000"/>
              <a:buFont typeface="Wingdings" pitchFamily="2" charset="2"/>
              <a:buChar char="Ø"/>
            </a:pPr>
            <a:r>
              <a:rPr lang="en-US" sz="4000">
                <a:solidFill>
                  <a:srgbClr val="FFC000"/>
                </a:solidFill>
              </a:rPr>
              <a:t>The plates had small characters engraved on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dissolve">
                                      <p:cBhvr>
                                        <p:cTn id="7" dur="500"/>
                                        <p:tgtEl>
                                          <p:spTgt spid="65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dissolve">
                                      <p:cBhvr>
                                        <p:cTn id="12" dur="500"/>
                                        <p:tgtEl>
                                          <p:spTgt spid="65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40">
                                            <p:txEl>
                                              <p:pRg st="0" end="0"/>
                                            </p:txEl>
                                          </p:spTgt>
                                        </p:tgtEl>
                                        <p:attrNameLst>
                                          <p:attrName>style.visibility</p:attrName>
                                        </p:attrNameLst>
                                      </p:cBhvr>
                                      <p:to>
                                        <p:strVal val="visible"/>
                                      </p:to>
                                    </p:set>
                                    <p:animEffect transition="in" filter="dissolve">
                                      <p:cBhvr>
                                        <p:cTn id="17" dur="500"/>
                                        <p:tgtEl>
                                          <p:spTgt spid="655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4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900613" y="579438"/>
            <a:ext cx="4243387" cy="5135562"/>
          </a:xfrm>
        </p:spPr>
        <p:txBody>
          <a:bodyPr/>
          <a:lstStyle/>
          <a:p>
            <a:r>
              <a:rPr lang="en-US" sz="4800" smtClean="0"/>
              <a:t>LESSON 5: Joseph Smith Receives the Gold Plates</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0613"/>
            <a:ext cx="459581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305800" cy="4032250"/>
          </a:xfrm>
          <a:prstGeom prst="rect">
            <a:avLst/>
          </a:prstGeom>
          <a:noFill/>
        </p:spPr>
        <p:txBody>
          <a:bodyPr>
            <a:spAutoFit/>
          </a:bodyPr>
          <a:lstStyle/>
          <a:p>
            <a:pPr marL="571500" indent="-571500">
              <a:spcBef>
                <a:spcPct val="20000"/>
              </a:spcBef>
              <a:buClr>
                <a:srgbClr val="000000"/>
              </a:buClr>
              <a:buSzPct val="115000"/>
              <a:buFont typeface="Wingdings" pitchFamily="2" charset="2"/>
              <a:buChar char="Ø"/>
              <a:defRPr/>
            </a:pPr>
            <a:r>
              <a:rPr lang="en-US" sz="4000" dirty="0">
                <a:solidFill>
                  <a:srgbClr val="FFC000"/>
                </a:solidFill>
              </a:rPr>
              <a:t>A portion of the book was sealed and could not be translated. </a:t>
            </a:r>
          </a:p>
          <a:p>
            <a:pPr marL="571500" indent="-571500">
              <a:spcBef>
                <a:spcPct val="20000"/>
              </a:spcBef>
              <a:buClr>
                <a:srgbClr val="000000"/>
              </a:buClr>
              <a:buSzPct val="115000"/>
              <a:buFont typeface="Wingdings" pitchFamily="2" charset="2"/>
              <a:buChar char="Ø"/>
              <a:defRPr/>
            </a:pPr>
            <a:r>
              <a:rPr lang="en-US" sz="4000" dirty="0">
                <a:solidFill>
                  <a:srgbClr val="FFC000"/>
                </a:solidFill>
              </a:rPr>
              <a:t>Joseph Smith was told that the sealed part would be translated at a future time. </a:t>
            </a:r>
          </a:p>
          <a:p>
            <a:pPr marL="571500" indent="-571500">
              <a:spcBef>
                <a:spcPct val="20000"/>
              </a:spcBef>
              <a:buClr>
                <a:srgbClr val="000000"/>
              </a:buClr>
              <a:buSzPct val="115000"/>
              <a:buFont typeface="Wingdings" pitchFamily="2" charset="2"/>
              <a:buChar char="Ø"/>
              <a:defRPr/>
            </a:pPr>
            <a:endParaRPr lang="en-US" sz="4000" dirty="0">
              <a:solidFill>
                <a:schemeClr val="tx1"/>
              </a:solidFill>
              <a:effectLst>
                <a:outerShdw blurRad="38100" dist="38100" dir="2700000" algn="tl">
                  <a:srgbClr val="000000">
                    <a:alpha val="43137"/>
                  </a:srgbClr>
                </a:outerShdw>
              </a:effectLst>
            </a:endParaRPr>
          </a:p>
        </p:txBody>
      </p:sp>
      <p:pic>
        <p:nvPicPr>
          <p:cNvPr id="66563" name="Picture 2" descr="G:\Graphics\WMF\Erickas extras\Brass Pl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41624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0838"/>
            <a:ext cx="9144000" cy="715962"/>
          </a:xfrm>
        </p:spPr>
        <p:txBody>
          <a:bodyPr rtlCol="0">
            <a:noAutofit/>
          </a:bodyPr>
          <a:lstStyle/>
          <a:p>
            <a:pPr fontAlgn="auto">
              <a:spcAft>
                <a:spcPts val="0"/>
              </a:spcAft>
              <a:defRPr/>
            </a:pPr>
            <a:r>
              <a:rPr lang="en-US" sz="4000" b="1" dirty="0" smtClean="0">
                <a:solidFill>
                  <a:srgbClr val="FF0000"/>
                </a:solidFill>
              </a:rPr>
              <a:t>Testimony</a:t>
            </a:r>
            <a:endParaRPr lang="en-US" sz="4000" b="1" dirty="0" smtClean="0">
              <a:solidFill>
                <a:srgbClr val="FF0000"/>
              </a:solidFill>
              <a:effectLst>
                <a:outerShdw blurRad="38100" dist="38100" dir="2700000" algn="tl">
                  <a:srgbClr val="000000"/>
                </a:outerShdw>
              </a:effectLst>
            </a:endParaRPr>
          </a:p>
        </p:txBody>
      </p:sp>
      <p:sp>
        <p:nvSpPr>
          <p:cNvPr id="67587"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67588" name="Rectangle 2"/>
          <p:cNvSpPr>
            <a:spLocks noChangeArrowheads="1"/>
          </p:cNvSpPr>
          <p:nvPr/>
        </p:nvSpPr>
        <p:spPr bwMode="auto">
          <a:xfrm>
            <a:off x="228600" y="1830388"/>
            <a:ext cx="87630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0000"/>
              </a:buClr>
              <a:buSzPct val="115000"/>
              <a:buFont typeface="Wingdings 2" pitchFamily="18" charset="2"/>
              <a:buNone/>
            </a:pPr>
            <a:r>
              <a:rPr lang="en-US">
                <a:solidFill>
                  <a:srgbClr val="FF0000"/>
                </a:solidFill>
              </a:rPr>
              <a:t>I want to bear my testimony that Heavenly Father loves each of us and will help us as we are obedient and do our part. </a:t>
            </a:r>
          </a:p>
          <a:p>
            <a:pPr algn="ctr">
              <a:spcBef>
                <a:spcPct val="20000"/>
              </a:spcBef>
              <a:buClr>
                <a:srgbClr val="000000"/>
              </a:buClr>
              <a:buSzPct val="115000"/>
              <a:buFont typeface="Wingdings 2" pitchFamily="18" charset="2"/>
              <a:buNone/>
            </a:pPr>
            <a:r>
              <a:rPr lang="en-US">
                <a:solidFill>
                  <a:srgbClr val="FF0000"/>
                </a:solidFill>
              </a:rPr>
              <a:t>I appreciate the example and diligence of Joseph Smith as he faced many problems and challenges in protecting the gold plates.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dissolve">
                                      <p:cBhvr>
                                        <p:cTn id="7" dur="500"/>
                                        <p:tgtEl>
                                          <p:spTgt spid="675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8">
                                            <p:txEl>
                                              <p:pRg st="1" end="1"/>
                                            </p:txEl>
                                          </p:spTgt>
                                        </p:tgtEl>
                                        <p:attrNameLst>
                                          <p:attrName>style.visibility</p:attrName>
                                        </p:attrNameLst>
                                      </p:cBhvr>
                                      <p:to>
                                        <p:strVal val="visible"/>
                                      </p:to>
                                    </p:set>
                                    <p:animEffect transition="in" filter="dissolve">
                                      <p:cBhvr>
                                        <p:cTn id="12" dur="500"/>
                                        <p:tgtEl>
                                          <p:spTgt spid="67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600200"/>
          </a:xfrm>
        </p:spPr>
        <p:txBody>
          <a:bodyPr rtlCol="0">
            <a:noAutofit/>
          </a:bodyPr>
          <a:lstStyle/>
          <a:p>
            <a:pPr fontAlgn="auto">
              <a:spcAft>
                <a:spcPts val="0"/>
              </a:spcAft>
              <a:defRPr/>
            </a:pPr>
            <a:r>
              <a:rPr lang="en-US" sz="4600" b="1" dirty="0" smtClean="0">
                <a:effectLst>
                  <a:outerShdw blurRad="38100" dist="38100" dir="2700000" algn="tl">
                    <a:srgbClr val="000000"/>
                  </a:outerShdw>
                </a:effectLst>
              </a:rPr>
              <a:t>OUR CLOSING PRAYER WILL BE GIVEN BY</a:t>
            </a:r>
            <a:endParaRPr lang="en-US" sz="4600" b="1" dirty="0" smtClean="0">
              <a:effectLst>
                <a:outerShdw blurRad="38100" dist="38100" dir="2700000" algn="tl">
                  <a:srgbClr val="000000"/>
                </a:outerShdw>
              </a:effectLst>
              <a:hlinkClick r:id="rId2"/>
            </a:endParaRPr>
          </a:p>
        </p:txBody>
      </p:sp>
      <p:sp>
        <p:nvSpPr>
          <p:cNvPr id="3" name="Text Placeholder 2"/>
          <p:cNvSpPr>
            <a:spLocks noGrp="1"/>
          </p:cNvSpPr>
          <p:nvPr>
            <p:ph type="body" idx="4294967295"/>
          </p:nvPr>
        </p:nvSpPr>
        <p:spPr>
          <a:xfrm>
            <a:off x="0" y="5562600"/>
            <a:ext cx="9144000" cy="762000"/>
          </a:xfrm>
        </p:spPr>
        <p:txBody>
          <a:bodyPr>
            <a:normAutofit/>
          </a:bodyPr>
          <a:lstStyle/>
          <a:p>
            <a:pPr marL="0" indent="0" algn="ctr">
              <a:lnSpc>
                <a:spcPct val="90000"/>
              </a:lnSpc>
              <a:buClr>
                <a:srgbClr val="000000"/>
              </a:buClr>
              <a:buFont typeface="Arial" charset="0"/>
              <a:buNone/>
            </a:pPr>
            <a:r>
              <a:rPr lang="en-US" sz="4800" b="1" smtClean="0">
                <a:effectLst>
                  <a:outerShdw blurRad="38100" dist="38100" dir="2700000" algn="tl">
                    <a:srgbClr val="C0C0C0"/>
                  </a:outerShdw>
                </a:effectLst>
              </a:rPr>
              <a:t>Jaden Thomas</a:t>
            </a:r>
          </a:p>
        </p:txBody>
      </p:sp>
      <p:grpSp>
        <p:nvGrpSpPr>
          <p:cNvPr id="5" name="Group 5"/>
          <p:cNvGrpSpPr>
            <a:grpSpLocks noChangeAspect="1"/>
          </p:cNvGrpSpPr>
          <p:nvPr/>
        </p:nvGrpSpPr>
        <p:grpSpPr bwMode="auto">
          <a:xfrm>
            <a:off x="3104837" y="1846800"/>
            <a:ext cx="3032819" cy="3385056"/>
            <a:chOff x="772" y="2023"/>
            <a:chExt cx="1628" cy="1701"/>
          </a:xfrm>
          <a:effectLst>
            <a:outerShdw blurRad="292100" dist="139700" dir="2700000" algn="tl" rotWithShape="0">
              <a:srgbClr val="080808">
                <a:alpha val="65000"/>
              </a:srgbClr>
            </a:outerShdw>
          </a:effectLst>
        </p:grpSpPr>
        <p:sp>
          <p:nvSpPr>
            <p:cNvPr id="6"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0"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1"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2"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3"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4"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5"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6"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7"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8"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19"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0"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1"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2"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3"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4"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5"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6"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7"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8"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29"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0"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1"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2"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3"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4"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5"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6"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7"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8"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39"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0"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1"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2"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3"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4"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5"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6"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7"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8"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49"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0"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1"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2"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3"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4"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5"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6"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7"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8"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59"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0"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1"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2"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3"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4"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5"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6"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7"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8"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69"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0"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1"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2"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3"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4"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5"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6"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7"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8"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79"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0"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1"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2"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3"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4"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5"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6"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7"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8"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89"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0"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1"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2"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3"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4"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5"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6"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sp>
          <p:nvSpPr>
            <p:cNvPr id="97"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cmd type="evt" cmd="onstopaudio">
                                      <p:cBhvr>
                                        <p:cTn display="0" masterRel="sameClick">
                                          <p:stCondLst>
                                            <p:cond evt="begin" delay="0">
                                              <p:tn val="5"/>
                                            </p:cond>
                                          </p:stCondLst>
                                        </p:cTn>
                                        <p:tgtEl>
                                          <p:sldTgt/>
                                        </p:tgtEl>
                                      </p:cBhvr>
                                    </p:cmd>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5"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14600"/>
            <a:ext cx="9144000" cy="1600200"/>
          </a:xfrm>
        </p:spPr>
        <p:txBody>
          <a:bodyPr rtlCol="0">
            <a:noAutofit/>
          </a:bodyPr>
          <a:lstStyle/>
          <a:p>
            <a:pPr fontAlgn="auto">
              <a:spcAft>
                <a:spcPts val="0"/>
              </a:spcAft>
              <a:defRPr/>
            </a:pPr>
            <a:r>
              <a:rPr lang="en-US" sz="12600" b="1" i="1" dirty="0" smtClean="0">
                <a:effectLst>
                  <a:outerShdw blurRad="38100" dist="38100" dir="2700000" algn="tl">
                    <a:srgbClr val="000000"/>
                  </a:outerShdw>
                </a:effectLst>
              </a:rPr>
              <a:t>THE END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228600" y="228600"/>
            <a:ext cx="8839200" cy="6477000"/>
          </a:xfrm>
        </p:spPr>
        <p:txBody>
          <a:bodyPr rtlCol="0">
            <a:noAutofit/>
          </a:bodyPr>
          <a:lstStyle/>
          <a:p>
            <a:pPr fontAlgn="auto">
              <a:spcAft>
                <a:spcPts val="0"/>
              </a:spcAft>
              <a:defRPr/>
            </a:pPr>
            <a:r>
              <a:rPr lang="en-US" sz="2800" dirty="0" smtClean="0">
                <a:effectLst>
                  <a:outerShdw blurRad="38100" dist="38100" dir="2700000" algn="tl">
                    <a:srgbClr val="000000"/>
                  </a:outerShdw>
                </a:effectLst>
                <a:cs typeface="Tunga" pitchFamily="2"/>
              </a:rPr>
              <a:t>Images and clipart are from lds.org, </a:t>
            </a:r>
            <a:r>
              <a:rPr lang="en-US" sz="2800" dirty="0" err="1" smtClean="0">
                <a:effectLst>
                  <a:outerShdw blurRad="38100" dist="38100" dir="2700000" algn="tl">
                    <a:srgbClr val="000000"/>
                  </a:outerShdw>
                </a:effectLst>
                <a:cs typeface="Tunga" pitchFamily="2"/>
              </a:rPr>
              <a:t>microsoft</a:t>
            </a:r>
            <a:r>
              <a:rPr lang="en-US" sz="2800" dirty="0" smtClean="0">
                <a:effectLst>
                  <a:outerShdw blurRad="38100" dist="38100" dir="2700000" algn="tl">
                    <a:srgbClr val="000000"/>
                  </a:outerShdw>
                </a:effectLst>
                <a:cs typeface="Tunga" pitchFamily="2"/>
              </a:rPr>
              <a:t> office, and other websites indicating the images were in the public domain or permitted for church and home use.</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The Lesson and Scripture story are from lds.org.</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Please do not use this presentation for commercial use. Feel free to alter the presentation for use in church or home to suit personal preference.</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This presentation is intended to supplement, not replace, the lesson manual and scriptures.</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
            </a:r>
            <a:br>
              <a:rPr lang="en-US" sz="2800" dirty="0" smtClean="0">
                <a:effectLst>
                  <a:outerShdw blurRad="38100" dist="38100" dir="2700000" algn="tl">
                    <a:srgbClr val="000000"/>
                  </a:outerShdw>
                </a:effectLst>
                <a:cs typeface="Tunga" pitchFamily="2"/>
              </a:rPr>
            </a:br>
            <a:r>
              <a:rPr lang="en-US" sz="2800" dirty="0" smtClean="0">
                <a:effectLst>
                  <a:outerShdw blurRad="38100" dist="38100" dir="2700000" algn="tl">
                    <a:srgbClr val="000000"/>
                  </a:outerShdw>
                </a:effectLst>
                <a:cs typeface="Tunga" pitchFamily="2"/>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0" y="350838"/>
            <a:ext cx="9144000" cy="1143000"/>
          </a:xfrm>
        </p:spPr>
        <p:txBody>
          <a:bodyPr/>
          <a:lstStyle/>
          <a:p>
            <a:r>
              <a:rPr lang="en-US" sz="3200" smtClean="0">
                <a:solidFill>
                  <a:srgbClr val="00B0F0"/>
                </a:solidFill>
              </a:rPr>
              <a:t>JS—H 1:59</a:t>
            </a:r>
            <a:endParaRPr lang="en-US" sz="3200" smtClean="0"/>
          </a:p>
        </p:txBody>
      </p:sp>
      <p:sp>
        <p:nvSpPr>
          <p:cNvPr id="71683" name="TextBox 2"/>
          <p:cNvSpPr txBox="1">
            <a:spLocks noChangeArrowheads="1"/>
          </p:cNvSpPr>
          <p:nvPr/>
        </p:nvSpPr>
        <p:spPr bwMode="auto">
          <a:xfrm>
            <a:off x="7620000" y="6259513"/>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3" action="ppaction://hlinksldjump"/>
              </a:rPr>
              <a:t>Return</a:t>
            </a:r>
            <a:endParaRPr lang="en-US" sz="1800" b="0">
              <a:solidFill>
                <a:schemeClr val="tx1"/>
              </a:solidFill>
              <a:latin typeface="Palatino Linotype" pitchFamily="18" charset="0"/>
            </a:endParaRPr>
          </a:p>
        </p:txBody>
      </p:sp>
      <p:sp>
        <p:nvSpPr>
          <p:cNvPr id="71684" name="TextBox 2"/>
          <p:cNvSpPr txBox="1">
            <a:spLocks noChangeArrowheads="1"/>
          </p:cNvSpPr>
          <p:nvPr/>
        </p:nvSpPr>
        <p:spPr bwMode="auto">
          <a:xfrm>
            <a:off x="152400" y="1290638"/>
            <a:ext cx="88392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2800">
                <a:solidFill>
                  <a:srgbClr val="FF0000"/>
                </a:solidFill>
              </a:rPr>
              <a:t>59 At length the time arrived for obtaining the plates, the Urim and Thummim, and the breastplate. On the twenty-second day of September, one thousand eight hundred and twenty-seven, having gone as usual at the end of another year to the place where they were deposited, the same heavenly messenger delivered them up to </a:t>
            </a:r>
            <a:r>
              <a:rPr lang="en-US" sz="2800" baseline="30000">
                <a:solidFill>
                  <a:srgbClr val="FF0000"/>
                </a:solidFill>
              </a:rPr>
              <a:t>a</a:t>
            </a:r>
            <a:r>
              <a:rPr lang="en-US" sz="2800">
                <a:solidFill>
                  <a:srgbClr val="FF0000"/>
                </a:solidFill>
              </a:rPr>
              <a:t>me with this charge: that I should be </a:t>
            </a:r>
            <a:r>
              <a:rPr lang="en-US" sz="2800" baseline="30000">
                <a:solidFill>
                  <a:srgbClr val="FF0000"/>
                </a:solidFill>
              </a:rPr>
              <a:t>b</a:t>
            </a:r>
            <a:r>
              <a:rPr lang="en-US" sz="2800">
                <a:solidFill>
                  <a:srgbClr val="FF0000"/>
                </a:solidFill>
              </a:rPr>
              <a:t>responsible for them; that if I should let them go carelessly, or through any </a:t>
            </a:r>
            <a:r>
              <a:rPr lang="en-US" sz="2800" baseline="30000">
                <a:solidFill>
                  <a:srgbClr val="FF0000"/>
                </a:solidFill>
              </a:rPr>
              <a:t>c</a:t>
            </a:r>
            <a:r>
              <a:rPr lang="en-US" sz="2800">
                <a:solidFill>
                  <a:srgbClr val="FF0000"/>
                </a:solidFill>
              </a:rPr>
              <a:t>neglect of mine, I should be cut off; but that if I would use all my endeavors to </a:t>
            </a:r>
            <a:r>
              <a:rPr lang="en-US" sz="2800" baseline="30000">
                <a:solidFill>
                  <a:srgbClr val="FF0000"/>
                </a:solidFill>
              </a:rPr>
              <a:t>d</a:t>
            </a:r>
            <a:r>
              <a:rPr lang="en-US" sz="2800">
                <a:solidFill>
                  <a:srgbClr val="FF0000"/>
                </a:solidFill>
              </a:rPr>
              <a:t>preserve them, until he, the messenger, should call for them, they should be protected.</a:t>
            </a:r>
            <a:endParaRPr lang="en-US" sz="2800" b="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0" y="350838"/>
            <a:ext cx="9144000" cy="1143000"/>
          </a:xfrm>
        </p:spPr>
        <p:txBody>
          <a:bodyPr/>
          <a:lstStyle/>
          <a:p>
            <a:r>
              <a:rPr lang="en-US" sz="3200" smtClean="0">
                <a:solidFill>
                  <a:srgbClr val="00B0F0"/>
                </a:solidFill>
              </a:rPr>
              <a:t>JS—H 1:60</a:t>
            </a:r>
            <a:endParaRPr lang="en-US" sz="3200" smtClean="0"/>
          </a:p>
        </p:txBody>
      </p:sp>
      <p:sp>
        <p:nvSpPr>
          <p:cNvPr id="72707"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2708" name="TextBox 2"/>
          <p:cNvSpPr txBox="1">
            <a:spLocks noChangeArrowheads="1"/>
          </p:cNvSpPr>
          <p:nvPr/>
        </p:nvSpPr>
        <p:spPr bwMode="auto">
          <a:xfrm>
            <a:off x="76200" y="1243013"/>
            <a:ext cx="8991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2400">
                <a:solidFill>
                  <a:srgbClr val="FF0000"/>
                </a:solidFill>
              </a:rPr>
              <a:t>60 I soon found out the reason why I had received such strict charges to keep them safe, and why it was that the messenger had said that when I had done what was required at my hand, he would call for them. For no sooner was it known that I had them, than the most strenuous exertions were used to </a:t>
            </a:r>
            <a:r>
              <a:rPr lang="en-US" sz="2400" baseline="30000">
                <a:solidFill>
                  <a:srgbClr val="FF0000"/>
                </a:solidFill>
              </a:rPr>
              <a:t>a</a:t>
            </a:r>
            <a:r>
              <a:rPr lang="en-US" sz="2400">
                <a:solidFill>
                  <a:srgbClr val="FF0000"/>
                </a:solidFill>
              </a:rPr>
              <a:t>get them from me. Every stratagem that could be invented was resorted to for that purpose. The persecution became more bitter and severe than before, and multitudes were on the alert continually to get them from me if possible. But by the wisdom of God, they remained safe in my hands, until I had accomplished by them what was required at my hand. When, according to arrangements, the messenger called for them, I delivered them up to him; and he has them in his charge until this </a:t>
            </a:r>
            <a:r>
              <a:rPr lang="en-US" sz="2400" baseline="30000">
                <a:solidFill>
                  <a:srgbClr val="FF0000"/>
                </a:solidFill>
              </a:rPr>
              <a:t>b</a:t>
            </a:r>
            <a:r>
              <a:rPr lang="en-US" sz="2400">
                <a:solidFill>
                  <a:srgbClr val="FF0000"/>
                </a:solidFill>
              </a:rPr>
              <a:t>day, being the second day of May, one thousand eight hundred and thirty-eight.</a:t>
            </a:r>
            <a:endParaRPr lang="en-US" sz="2400" b="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0" y="350838"/>
            <a:ext cx="9144000" cy="1143000"/>
          </a:xfrm>
        </p:spPr>
        <p:txBody>
          <a:bodyPr/>
          <a:lstStyle/>
          <a:p>
            <a:r>
              <a:rPr lang="en-US" sz="3200" smtClean="0">
                <a:solidFill>
                  <a:srgbClr val="00B0F0"/>
                </a:solidFill>
              </a:rPr>
              <a:t>JS—H 1:53</a:t>
            </a:r>
          </a:p>
        </p:txBody>
      </p:sp>
      <p:sp>
        <p:nvSpPr>
          <p:cNvPr id="73731"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3732" name="TextBox 2"/>
          <p:cNvSpPr txBox="1">
            <a:spLocks noChangeArrowheads="1"/>
          </p:cNvSpPr>
          <p:nvPr/>
        </p:nvSpPr>
        <p:spPr bwMode="auto">
          <a:xfrm>
            <a:off x="152400" y="1447800"/>
            <a:ext cx="868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a:solidFill>
                  <a:srgbClr val="FF0000"/>
                </a:solidFill>
              </a:rPr>
              <a:t> 53 I made an attempt to take them out, but was forbidden by the messenger, and was again informed that the time for bringing them forth had not yet arrived, neither would it, until four years from that time; but he told me that I should come to that place precisely in one year from that time, and that he would there meet with me, and that I should continue to do so until the time should come for obtaining the plates.</a:t>
            </a:r>
            <a:endParaRPr lang="en-US" b="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0" y="350838"/>
            <a:ext cx="9144000" cy="1143000"/>
          </a:xfrm>
        </p:spPr>
        <p:txBody>
          <a:bodyPr/>
          <a:lstStyle/>
          <a:p>
            <a:r>
              <a:rPr lang="en-US" sz="3200" smtClean="0">
                <a:solidFill>
                  <a:srgbClr val="00B0F0"/>
                </a:solidFill>
              </a:rPr>
              <a:t>JS—H 1:59</a:t>
            </a:r>
          </a:p>
        </p:txBody>
      </p:sp>
      <p:sp>
        <p:nvSpPr>
          <p:cNvPr id="74755"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4756" name="TextBox 2"/>
          <p:cNvSpPr txBox="1">
            <a:spLocks noChangeArrowheads="1"/>
          </p:cNvSpPr>
          <p:nvPr/>
        </p:nvSpPr>
        <p:spPr bwMode="auto">
          <a:xfrm>
            <a:off x="152400" y="1247775"/>
            <a:ext cx="8839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2800">
                <a:solidFill>
                  <a:srgbClr val="FF0000"/>
                </a:solidFill>
              </a:rPr>
              <a:t>59 At length the time arrived for obtaining the plates, the Urim and Thummim, and the breastplate. On the twenty-second day of September, one thousand eight hundred and twenty-seven, having gone as usual at the end of another year to the place where they were deposited, the same heavenly messenger delivered them up to </a:t>
            </a:r>
            <a:r>
              <a:rPr lang="en-US" sz="2800" baseline="30000">
                <a:solidFill>
                  <a:srgbClr val="FF0000"/>
                </a:solidFill>
              </a:rPr>
              <a:t>a</a:t>
            </a:r>
            <a:r>
              <a:rPr lang="en-US" sz="2800">
                <a:solidFill>
                  <a:srgbClr val="FF0000"/>
                </a:solidFill>
              </a:rPr>
              <a:t>me with this charge: that I should be </a:t>
            </a:r>
            <a:r>
              <a:rPr lang="en-US" sz="2800" baseline="30000">
                <a:solidFill>
                  <a:srgbClr val="FF0000"/>
                </a:solidFill>
              </a:rPr>
              <a:t>b</a:t>
            </a:r>
            <a:r>
              <a:rPr lang="en-US" sz="2800">
                <a:solidFill>
                  <a:srgbClr val="FF0000"/>
                </a:solidFill>
              </a:rPr>
              <a:t>responsible for them; that if I should let them go carelessly, or through any </a:t>
            </a:r>
            <a:r>
              <a:rPr lang="en-US" sz="2800" baseline="30000">
                <a:solidFill>
                  <a:srgbClr val="FF0000"/>
                </a:solidFill>
              </a:rPr>
              <a:t>c</a:t>
            </a:r>
            <a:r>
              <a:rPr lang="en-US" sz="2800">
                <a:solidFill>
                  <a:srgbClr val="FF0000"/>
                </a:solidFill>
              </a:rPr>
              <a:t>neglect of mine, I should be cut off; but that if I would use all my endeavors to </a:t>
            </a:r>
            <a:r>
              <a:rPr lang="en-US" sz="2800" baseline="30000">
                <a:solidFill>
                  <a:srgbClr val="FF0000"/>
                </a:solidFill>
              </a:rPr>
              <a:t>d</a:t>
            </a:r>
            <a:r>
              <a:rPr lang="en-US" sz="2800">
                <a:solidFill>
                  <a:srgbClr val="FF0000"/>
                </a:solidFill>
              </a:rPr>
              <a:t>preserve them, until he, the messenger, should call for them, they should be protected.</a:t>
            </a:r>
            <a:endParaRPr lang="en-US" sz="2800" b="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0" y="350838"/>
            <a:ext cx="9144000" cy="1143000"/>
          </a:xfrm>
        </p:spPr>
        <p:txBody>
          <a:bodyPr/>
          <a:lstStyle/>
          <a:p>
            <a:r>
              <a:rPr lang="en-US" sz="3200" smtClean="0">
                <a:solidFill>
                  <a:srgbClr val="00B0F0"/>
                </a:solidFill>
              </a:rPr>
              <a:t>JS—H 1:60</a:t>
            </a:r>
            <a:endParaRPr lang="en-US" sz="3200" smtClean="0"/>
          </a:p>
        </p:txBody>
      </p:sp>
      <p:sp>
        <p:nvSpPr>
          <p:cNvPr id="75779"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5780" name="TextBox 2"/>
          <p:cNvSpPr txBox="1">
            <a:spLocks noChangeArrowheads="1"/>
          </p:cNvSpPr>
          <p:nvPr/>
        </p:nvSpPr>
        <p:spPr bwMode="auto">
          <a:xfrm>
            <a:off x="76200" y="1219200"/>
            <a:ext cx="899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2400">
                <a:solidFill>
                  <a:srgbClr val="FF0000"/>
                </a:solidFill>
              </a:rPr>
              <a:t>60 I soon found out the reason why I had received such strict charges to keep them safe, and why it was that the messenger had said that when I had done what was required at my hand, he would call for them. For no sooner was it known that I had them, than the most strenuous exertions were used to </a:t>
            </a:r>
            <a:r>
              <a:rPr lang="en-US" sz="2400" baseline="30000">
                <a:solidFill>
                  <a:srgbClr val="FF0000"/>
                </a:solidFill>
              </a:rPr>
              <a:t>a</a:t>
            </a:r>
            <a:r>
              <a:rPr lang="en-US" sz="2400">
                <a:solidFill>
                  <a:srgbClr val="FF0000"/>
                </a:solidFill>
              </a:rPr>
              <a:t>get them from me. Every stratagem that could be invented was resorted to for that purpose. The persecution became more bitter and severe than before, and multitudes were on the alert continually to get them from me if possible. But by the wisdom of God, they remained safe in my hands, until I had accomplished by them what was required at my hand. When, according to arrangements, the messenger called for them, I delivered them up to him; and he has them in his charge until this </a:t>
            </a:r>
            <a:r>
              <a:rPr lang="en-US" sz="2400" baseline="30000">
                <a:solidFill>
                  <a:srgbClr val="FF0000"/>
                </a:solidFill>
              </a:rPr>
              <a:t>b</a:t>
            </a:r>
            <a:r>
              <a:rPr lang="en-US" sz="2400">
                <a:solidFill>
                  <a:srgbClr val="FF0000"/>
                </a:solidFill>
              </a:rPr>
              <a:t>day, being the second day of May, one thousand eight hundred and thirty-eight.</a:t>
            </a:r>
            <a:endParaRPr lang="en-US" sz="2400" b="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0"/>
            <a:ext cx="5078413" cy="3694113"/>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3900" dirty="0">
                <a:solidFill>
                  <a:srgbClr val="00B0F0"/>
                </a:solidFill>
                <a:effectLst>
                  <a:outerShdw blurRad="38100" dist="38100" dir="2700000" algn="tl">
                    <a:srgbClr val="000000">
                      <a:alpha val="43137"/>
                    </a:srgbClr>
                  </a:outerShdw>
                </a:effectLst>
              </a:rPr>
              <a:t>Several months after Joseph and Emma were married</a:t>
            </a:r>
            <a:r>
              <a:rPr lang="en-US" sz="3900" dirty="0">
                <a:solidFill>
                  <a:srgbClr val="00B0F0"/>
                </a:solidFill>
                <a:effectLst>
                  <a:outerShdw blurRad="38100" dist="38100" dir="2700000" algn="tl">
                    <a:srgbClr val="000000">
                      <a:alpha val="43137"/>
                    </a:srgbClr>
                  </a:outerShdw>
                </a:effectLst>
              </a:rPr>
              <a:t>, Joseph </a:t>
            </a:r>
            <a:r>
              <a:rPr lang="en-US" sz="3900" dirty="0">
                <a:solidFill>
                  <a:srgbClr val="00B0F0"/>
                </a:solidFill>
                <a:effectLst>
                  <a:outerShdw blurRad="38100" dist="38100" dir="2700000" algn="tl">
                    <a:srgbClr val="000000">
                      <a:alpha val="43137"/>
                    </a:srgbClr>
                  </a:outerShdw>
                </a:effectLst>
              </a:rPr>
              <a:t>went again to the Hill </a:t>
            </a:r>
            <a:r>
              <a:rPr lang="en-US" sz="3900" dirty="0" err="1">
                <a:solidFill>
                  <a:srgbClr val="00B0F0"/>
                </a:solidFill>
                <a:effectLst>
                  <a:outerShdw blurRad="38100" dist="38100" dir="2700000" algn="tl">
                    <a:srgbClr val="000000">
                      <a:alpha val="43137"/>
                    </a:srgbClr>
                  </a:outerShdw>
                </a:effectLst>
              </a:rPr>
              <a:t>Cumorah</a:t>
            </a:r>
            <a:r>
              <a:rPr lang="en-US" sz="3900" dirty="0">
                <a:solidFill>
                  <a:srgbClr val="00B0F0"/>
                </a:solidFill>
                <a:effectLst>
                  <a:outerShdw blurRad="38100" dist="38100" dir="2700000" algn="tl">
                    <a:srgbClr val="000000">
                      <a:alpha val="43137"/>
                    </a:srgbClr>
                  </a:outerShdw>
                </a:effectLst>
              </a:rPr>
              <a:t>. </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76213"/>
            <a:ext cx="3751262"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4938" y="3581400"/>
            <a:ext cx="8829675" cy="3292475"/>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3900" dirty="0">
                <a:solidFill>
                  <a:srgbClr val="00B0F0"/>
                </a:solidFill>
                <a:effectLst>
                  <a:outerShdw blurRad="38100" dist="38100" dir="2700000" algn="tl">
                    <a:srgbClr val="000000">
                      <a:alpha val="43137"/>
                    </a:srgbClr>
                  </a:outerShdw>
                </a:effectLst>
              </a:rPr>
              <a:t>Four </a:t>
            </a:r>
            <a:r>
              <a:rPr lang="en-US" sz="3900" dirty="0">
                <a:solidFill>
                  <a:srgbClr val="00B0F0"/>
                </a:solidFill>
                <a:effectLst>
                  <a:outerShdw blurRad="38100" dist="38100" dir="2700000" algn="tl">
                    <a:srgbClr val="000000">
                      <a:alpha val="43137"/>
                    </a:srgbClr>
                  </a:outerShdw>
                </a:effectLst>
              </a:rPr>
              <a:t>years </a:t>
            </a:r>
            <a:r>
              <a:rPr lang="en-US" sz="3900" dirty="0">
                <a:solidFill>
                  <a:srgbClr val="00B0F0"/>
                </a:solidFill>
                <a:effectLst>
                  <a:outerShdw blurRad="38100" dist="38100" dir="2700000" algn="tl">
                    <a:srgbClr val="000000">
                      <a:alpha val="43137"/>
                    </a:srgbClr>
                  </a:outerShdw>
                </a:effectLst>
              </a:rPr>
              <a:t>had passed </a:t>
            </a:r>
            <a:r>
              <a:rPr lang="en-US" sz="3900" dirty="0">
                <a:solidFill>
                  <a:srgbClr val="00B0F0"/>
                </a:solidFill>
                <a:effectLst>
                  <a:outerShdw blurRad="38100" dist="38100" dir="2700000" algn="tl">
                    <a:srgbClr val="000000">
                      <a:alpha val="43137"/>
                    </a:srgbClr>
                  </a:outerShdw>
                </a:effectLst>
              </a:rPr>
              <a:t>since Joseph had first seen the gold plates, </a:t>
            </a:r>
            <a:r>
              <a:rPr lang="en-US" sz="3900" dirty="0">
                <a:solidFill>
                  <a:srgbClr val="00B0F0"/>
                </a:solidFill>
                <a:effectLst>
                  <a:outerShdw blurRad="38100" dist="38100" dir="2700000" algn="tl">
                    <a:srgbClr val="000000">
                      <a:alpha val="43137"/>
                    </a:srgbClr>
                  </a:outerShdw>
                </a:effectLst>
              </a:rPr>
              <a:t>and this </a:t>
            </a:r>
            <a:r>
              <a:rPr lang="en-US" sz="3900" dirty="0">
                <a:solidFill>
                  <a:srgbClr val="00B0F0"/>
                </a:solidFill>
                <a:effectLst>
                  <a:outerShdw blurRad="38100" dist="38100" dir="2700000" algn="tl">
                    <a:srgbClr val="000000">
                      <a:alpha val="43137"/>
                    </a:srgbClr>
                  </a:outerShdw>
                </a:effectLst>
              </a:rPr>
              <a:t>time Moroni let him take them. </a:t>
            </a:r>
            <a:endParaRPr lang="en-US" sz="3900" dirty="0">
              <a:solidFill>
                <a:srgbClr val="00B0F0"/>
              </a:solidFill>
              <a:effectLst>
                <a:outerShdw blurRad="38100" dist="38100" dir="2700000" algn="tl">
                  <a:srgbClr val="000000">
                    <a:alpha val="43137"/>
                  </a:srgbClr>
                </a:outerShdw>
              </a:effectLst>
            </a:endParaRPr>
          </a:p>
          <a:p>
            <a:pPr marL="571500" indent="-571500">
              <a:spcBef>
                <a:spcPct val="20000"/>
              </a:spcBef>
              <a:buClr>
                <a:srgbClr val="000000"/>
              </a:buClr>
              <a:buSzPct val="115000"/>
              <a:buFont typeface="Arial" pitchFamily="34" charset="0"/>
              <a:buChar char="•"/>
              <a:defRPr/>
            </a:pPr>
            <a:r>
              <a:rPr lang="en-US" sz="3900" dirty="0">
                <a:solidFill>
                  <a:srgbClr val="00B0F0"/>
                </a:solidFill>
                <a:effectLst>
                  <a:outerShdw blurRad="38100" dist="38100" dir="2700000" algn="tl">
                    <a:srgbClr val="000000">
                      <a:alpha val="43137"/>
                    </a:srgbClr>
                  </a:outerShdw>
                </a:effectLst>
              </a:rPr>
              <a:t>Moroni </a:t>
            </a:r>
            <a:r>
              <a:rPr lang="en-US" sz="3900" dirty="0">
                <a:solidFill>
                  <a:srgbClr val="00B0F0"/>
                </a:solidFill>
                <a:effectLst>
                  <a:outerShdw blurRad="38100" dist="38100" dir="2700000" algn="tl">
                    <a:srgbClr val="000000">
                      <a:alpha val="43137"/>
                    </a:srgbClr>
                  </a:outerShdw>
                </a:effectLst>
              </a:rPr>
              <a:t>told </a:t>
            </a:r>
            <a:r>
              <a:rPr lang="en-US" sz="3900" dirty="0">
                <a:solidFill>
                  <a:srgbClr val="00B0F0"/>
                </a:solidFill>
                <a:effectLst>
                  <a:outerShdw blurRad="38100" dist="38100" dir="2700000" algn="tl">
                    <a:srgbClr val="000000">
                      <a:alpha val="43137"/>
                    </a:srgbClr>
                  </a:outerShdw>
                </a:effectLst>
              </a:rPr>
              <a:t>Joseph to </a:t>
            </a:r>
            <a:r>
              <a:rPr lang="en-US" sz="3900" dirty="0">
                <a:solidFill>
                  <a:srgbClr val="00B0F0"/>
                </a:solidFill>
                <a:effectLst>
                  <a:outerShdw blurRad="38100" dist="38100" dir="2700000" algn="tl">
                    <a:srgbClr val="000000">
                      <a:alpha val="43137"/>
                    </a:srgbClr>
                  </a:outerShdw>
                </a:effectLst>
              </a:rPr>
              <a:t>take good care of the plates.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0" y="350838"/>
            <a:ext cx="9144000" cy="1143000"/>
          </a:xfrm>
        </p:spPr>
        <p:txBody>
          <a:bodyPr/>
          <a:lstStyle/>
          <a:p>
            <a:r>
              <a:rPr lang="en-US" sz="3200" smtClean="0">
                <a:solidFill>
                  <a:srgbClr val="00B0F0"/>
                </a:solidFill>
              </a:rPr>
              <a:t>JS—H 1:35</a:t>
            </a:r>
            <a:endParaRPr lang="en-US" sz="3200" smtClean="0"/>
          </a:p>
        </p:txBody>
      </p:sp>
      <p:sp>
        <p:nvSpPr>
          <p:cNvPr id="76803"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6804" name="TextBox 2"/>
          <p:cNvSpPr txBox="1">
            <a:spLocks noChangeArrowheads="1"/>
          </p:cNvSpPr>
          <p:nvPr/>
        </p:nvSpPr>
        <p:spPr bwMode="auto">
          <a:xfrm>
            <a:off x="76200" y="1327150"/>
            <a:ext cx="8915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a:solidFill>
                  <a:srgbClr val="FF0000"/>
                </a:solidFill>
              </a:rPr>
              <a:t>35 Also, that there were two stones in silver bows—and these stones, fastened to a </a:t>
            </a:r>
            <a:r>
              <a:rPr lang="en-US" baseline="30000">
                <a:solidFill>
                  <a:srgbClr val="FF0000"/>
                </a:solidFill>
              </a:rPr>
              <a:t>a</a:t>
            </a:r>
            <a:r>
              <a:rPr lang="en-US">
                <a:solidFill>
                  <a:srgbClr val="FF0000"/>
                </a:solidFill>
              </a:rPr>
              <a:t>breastplate, constituted what is called the </a:t>
            </a:r>
            <a:r>
              <a:rPr lang="en-US" baseline="30000">
                <a:solidFill>
                  <a:srgbClr val="FF0000"/>
                </a:solidFill>
              </a:rPr>
              <a:t>b</a:t>
            </a:r>
            <a:r>
              <a:rPr lang="en-US">
                <a:solidFill>
                  <a:srgbClr val="FF0000"/>
                </a:solidFill>
              </a:rPr>
              <a:t>Urim and Thummim—deposited with the plates; and the possession and use of these stones were what constituted </a:t>
            </a:r>
            <a:r>
              <a:rPr lang="en-US" baseline="30000">
                <a:solidFill>
                  <a:srgbClr val="FF0000"/>
                </a:solidFill>
              </a:rPr>
              <a:t>c</a:t>
            </a:r>
            <a:r>
              <a:rPr lang="en-US">
                <a:solidFill>
                  <a:srgbClr val="FF0000"/>
                </a:solidFill>
              </a:rPr>
              <a:t>“seers” in ancient or former times; and that God had prepared them for the purpose of translating the book.</a:t>
            </a:r>
            <a:endParaRPr lang="en-US" b="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0" y="350838"/>
            <a:ext cx="9144000" cy="1143000"/>
          </a:xfrm>
        </p:spPr>
        <p:txBody>
          <a:bodyPr/>
          <a:lstStyle/>
          <a:p>
            <a:r>
              <a:rPr lang="en-US" sz="3200" smtClean="0">
                <a:solidFill>
                  <a:srgbClr val="00B0F0"/>
                </a:solidFill>
              </a:rPr>
              <a:t>Exodus 28:30 </a:t>
            </a:r>
          </a:p>
        </p:txBody>
      </p:sp>
      <p:sp>
        <p:nvSpPr>
          <p:cNvPr id="77827"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
        <p:nvSpPr>
          <p:cNvPr id="77828" name="TextBox 2"/>
          <p:cNvSpPr txBox="1">
            <a:spLocks noChangeArrowheads="1"/>
          </p:cNvSpPr>
          <p:nvPr/>
        </p:nvSpPr>
        <p:spPr bwMode="auto">
          <a:xfrm>
            <a:off x="76200" y="1371600"/>
            <a:ext cx="8915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a:solidFill>
                  <a:srgbClr val="FF0000"/>
                </a:solidFill>
              </a:rPr>
              <a:t>30 ¶And thou shalt put in the breastplate of judgment the </a:t>
            </a:r>
            <a:r>
              <a:rPr lang="en-US" baseline="30000">
                <a:solidFill>
                  <a:srgbClr val="FF0000"/>
                </a:solidFill>
              </a:rPr>
              <a:t>a</a:t>
            </a:r>
            <a:r>
              <a:rPr lang="en-US">
                <a:solidFill>
                  <a:srgbClr val="FF0000"/>
                </a:solidFill>
              </a:rPr>
              <a:t>Urim and the Thummim; and they shall be upon Aaron’s heart, when he goeth in before the Lord: and Aaron shall bear the judgment of the children of Israel upon his heart before the Lord continually.</a:t>
            </a:r>
            <a:endParaRPr lang="en-US" b="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0" y="350838"/>
            <a:ext cx="9144000" cy="1143000"/>
          </a:xfrm>
        </p:spPr>
        <p:txBody>
          <a:bodyPr/>
          <a:lstStyle/>
          <a:p>
            <a:r>
              <a:rPr lang="en-US" sz="3200" smtClean="0">
                <a:solidFill>
                  <a:srgbClr val="00B0F0"/>
                </a:solidFill>
              </a:rPr>
              <a:t>Mosiah 28:11, 13 </a:t>
            </a:r>
          </a:p>
        </p:txBody>
      </p:sp>
      <p:sp>
        <p:nvSpPr>
          <p:cNvPr id="78851" name="TextBox 2"/>
          <p:cNvSpPr txBox="1">
            <a:spLocks noChangeArrowheads="1"/>
          </p:cNvSpPr>
          <p:nvPr/>
        </p:nvSpPr>
        <p:spPr bwMode="auto">
          <a:xfrm>
            <a:off x="152400" y="1371600"/>
            <a:ext cx="87630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sz="2800">
                <a:solidFill>
                  <a:srgbClr val="FF0000"/>
                </a:solidFill>
              </a:rPr>
              <a:t>11 Therefore he took the records which were engraven on the plates of </a:t>
            </a:r>
            <a:r>
              <a:rPr lang="en-US" sz="2800" baseline="30000">
                <a:solidFill>
                  <a:srgbClr val="FF0000"/>
                </a:solidFill>
              </a:rPr>
              <a:t>a</a:t>
            </a:r>
            <a:r>
              <a:rPr lang="en-US" sz="2800">
                <a:solidFill>
                  <a:srgbClr val="FF0000"/>
                </a:solidFill>
              </a:rPr>
              <a:t>brass, and also the plates of </a:t>
            </a:r>
            <a:r>
              <a:rPr lang="en-US" sz="2800" baseline="30000">
                <a:solidFill>
                  <a:srgbClr val="FF0000"/>
                </a:solidFill>
              </a:rPr>
              <a:t>b</a:t>
            </a:r>
            <a:r>
              <a:rPr lang="en-US" sz="2800">
                <a:solidFill>
                  <a:srgbClr val="FF0000"/>
                </a:solidFill>
              </a:rPr>
              <a:t>Nephi, and all the things which he had kept and preserved according to the commandments of God, after having translated and caused to be written the records which were on the </a:t>
            </a:r>
            <a:r>
              <a:rPr lang="en-US" sz="2800" baseline="30000">
                <a:solidFill>
                  <a:srgbClr val="FF0000"/>
                </a:solidFill>
              </a:rPr>
              <a:t>c</a:t>
            </a:r>
            <a:r>
              <a:rPr lang="en-US" sz="2800">
                <a:solidFill>
                  <a:srgbClr val="FF0000"/>
                </a:solidFill>
              </a:rPr>
              <a:t>plates of gold which had been found by the people of Limhi, which were delivered to him by the hand of Limhi;</a:t>
            </a:r>
          </a:p>
          <a:p>
            <a:pPr eaLnBrk="1" hangingPunct="1">
              <a:buFont typeface="Wingdings 2" pitchFamily="18" charset="2"/>
              <a:buNone/>
            </a:pPr>
            <a:r>
              <a:rPr lang="en-US" sz="2800">
                <a:solidFill>
                  <a:srgbClr val="FF0000"/>
                </a:solidFill>
              </a:rPr>
              <a:t>13 And now he translated them by the means of those two </a:t>
            </a:r>
            <a:r>
              <a:rPr lang="en-US" sz="2800" baseline="30000">
                <a:solidFill>
                  <a:srgbClr val="FF0000"/>
                </a:solidFill>
              </a:rPr>
              <a:t>a</a:t>
            </a:r>
            <a:r>
              <a:rPr lang="en-US" sz="2800">
                <a:solidFill>
                  <a:srgbClr val="FF0000"/>
                </a:solidFill>
              </a:rPr>
              <a:t>stones which were fastened into the two rims of a bow.</a:t>
            </a:r>
            <a:endParaRPr lang="en-US" sz="2800" b="0">
              <a:solidFill>
                <a:srgbClr val="FF0000"/>
              </a:solidFill>
            </a:endParaRPr>
          </a:p>
        </p:txBody>
      </p:sp>
      <p:sp>
        <p:nvSpPr>
          <p:cNvPr id="78852"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a:xfrm>
            <a:off x="0" y="350838"/>
            <a:ext cx="9144000" cy="1143000"/>
          </a:xfrm>
        </p:spPr>
        <p:txBody>
          <a:bodyPr/>
          <a:lstStyle/>
          <a:p>
            <a:r>
              <a:rPr lang="en-US" sz="3200" smtClean="0">
                <a:solidFill>
                  <a:srgbClr val="00B0F0"/>
                </a:solidFill>
              </a:rPr>
              <a:t>Ether 3:23–24</a:t>
            </a:r>
            <a:endParaRPr lang="en-US" sz="3200" smtClean="0"/>
          </a:p>
        </p:txBody>
      </p:sp>
      <p:sp>
        <p:nvSpPr>
          <p:cNvPr id="79875" name="TextBox 2"/>
          <p:cNvSpPr txBox="1">
            <a:spLocks noChangeArrowheads="1"/>
          </p:cNvSpPr>
          <p:nvPr/>
        </p:nvSpPr>
        <p:spPr bwMode="auto">
          <a:xfrm>
            <a:off x="152400" y="2165350"/>
            <a:ext cx="8763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r>
              <a:rPr lang="en-US">
                <a:solidFill>
                  <a:srgbClr val="FF0000"/>
                </a:solidFill>
              </a:rPr>
              <a:t>23 And behold, these </a:t>
            </a:r>
            <a:r>
              <a:rPr lang="en-US" baseline="30000">
                <a:solidFill>
                  <a:srgbClr val="FF0000"/>
                </a:solidFill>
              </a:rPr>
              <a:t>a</a:t>
            </a:r>
            <a:r>
              <a:rPr lang="en-US">
                <a:solidFill>
                  <a:srgbClr val="FF0000"/>
                </a:solidFill>
              </a:rPr>
              <a:t>two stones will I give unto thee, and ye shall seal them up also with the things which ye shall write.</a:t>
            </a:r>
          </a:p>
          <a:p>
            <a:pPr eaLnBrk="1" hangingPunct="1"/>
            <a:r>
              <a:rPr lang="en-US">
                <a:solidFill>
                  <a:srgbClr val="FF0000"/>
                </a:solidFill>
              </a:rPr>
              <a:t> 24 For behold, the </a:t>
            </a:r>
            <a:r>
              <a:rPr lang="en-US" baseline="30000">
                <a:solidFill>
                  <a:srgbClr val="FF0000"/>
                </a:solidFill>
              </a:rPr>
              <a:t>a</a:t>
            </a:r>
            <a:r>
              <a:rPr lang="en-US">
                <a:solidFill>
                  <a:srgbClr val="FF0000"/>
                </a:solidFill>
              </a:rPr>
              <a:t>language which ye shall write I have confounded; wherefore I will cause in my own due time that these stones shall magnify to the eyes of men these things which ye shall write.</a:t>
            </a:r>
          </a:p>
        </p:txBody>
      </p:sp>
      <p:sp>
        <p:nvSpPr>
          <p:cNvPr id="79876"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0" y="350838"/>
            <a:ext cx="9144000" cy="1143000"/>
          </a:xfrm>
        </p:spPr>
        <p:txBody>
          <a:bodyPr/>
          <a:lstStyle/>
          <a:p>
            <a:r>
              <a:rPr lang="en-US" sz="3200" smtClean="0">
                <a:solidFill>
                  <a:srgbClr val="00B0F0"/>
                </a:solidFill>
              </a:rPr>
              <a:t>Ether 4:4–5</a:t>
            </a:r>
            <a:endParaRPr lang="en-US" sz="3200" smtClean="0"/>
          </a:p>
        </p:txBody>
      </p:sp>
      <p:sp>
        <p:nvSpPr>
          <p:cNvPr id="80899" name="TextBox 2"/>
          <p:cNvSpPr txBox="1">
            <a:spLocks noChangeArrowheads="1"/>
          </p:cNvSpPr>
          <p:nvPr/>
        </p:nvSpPr>
        <p:spPr bwMode="auto">
          <a:xfrm>
            <a:off x="152400" y="1447800"/>
            <a:ext cx="88392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r>
              <a:rPr lang="en-US" sz="2800">
                <a:solidFill>
                  <a:srgbClr val="FF0000"/>
                </a:solidFill>
              </a:rPr>
              <a:t>4 Behold, I have written upon these plates the </a:t>
            </a:r>
            <a:r>
              <a:rPr lang="en-US" sz="2800" baseline="30000">
                <a:solidFill>
                  <a:srgbClr val="FF0000"/>
                </a:solidFill>
              </a:rPr>
              <a:t>a</a:t>
            </a:r>
            <a:r>
              <a:rPr lang="en-US" sz="2800">
                <a:solidFill>
                  <a:srgbClr val="FF0000"/>
                </a:solidFill>
              </a:rPr>
              <a:t>very things which the brother of Jared saw; and there never were </a:t>
            </a:r>
            <a:r>
              <a:rPr lang="en-US" sz="2800" baseline="30000">
                <a:solidFill>
                  <a:srgbClr val="FF0000"/>
                </a:solidFill>
              </a:rPr>
              <a:t>b</a:t>
            </a:r>
            <a:r>
              <a:rPr lang="en-US" sz="2800">
                <a:solidFill>
                  <a:srgbClr val="FF0000"/>
                </a:solidFill>
              </a:rPr>
              <a:t>greater things made manifest than those which were made manifest unto the brother of Jared.</a:t>
            </a:r>
          </a:p>
          <a:p>
            <a:pPr eaLnBrk="1" hangingPunct="1"/>
            <a:r>
              <a:rPr lang="en-US" sz="2800">
                <a:solidFill>
                  <a:srgbClr val="FF0000"/>
                </a:solidFill>
              </a:rPr>
              <a:t> 5 Wherefore the Lord hath commanded me to write them; and I have written them. And he commanded me that I should </a:t>
            </a:r>
            <a:r>
              <a:rPr lang="en-US" sz="2800" baseline="30000">
                <a:solidFill>
                  <a:srgbClr val="FF0000"/>
                </a:solidFill>
              </a:rPr>
              <a:t>a</a:t>
            </a:r>
            <a:r>
              <a:rPr lang="en-US" sz="2800">
                <a:solidFill>
                  <a:srgbClr val="FF0000"/>
                </a:solidFill>
              </a:rPr>
              <a:t>seal them up; and he also hath commanded that I should seal up the interpretation thereof; wherefore I have sealed up the </a:t>
            </a:r>
            <a:r>
              <a:rPr lang="en-US" sz="2800" baseline="30000">
                <a:solidFill>
                  <a:srgbClr val="FF0000"/>
                </a:solidFill>
              </a:rPr>
              <a:t>b</a:t>
            </a:r>
            <a:r>
              <a:rPr lang="en-US" sz="2800">
                <a:solidFill>
                  <a:srgbClr val="FF0000"/>
                </a:solidFill>
              </a:rPr>
              <a:t>interpreters, according to the commandment of the Lord.</a:t>
            </a:r>
          </a:p>
        </p:txBody>
      </p:sp>
      <p:sp>
        <p:nvSpPr>
          <p:cNvPr id="80900"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0" y="350838"/>
            <a:ext cx="9144000" cy="1143000"/>
          </a:xfrm>
        </p:spPr>
        <p:txBody>
          <a:bodyPr/>
          <a:lstStyle/>
          <a:p>
            <a:r>
              <a:rPr lang="en-US" sz="3200" smtClean="0">
                <a:solidFill>
                  <a:srgbClr val="00B0F0"/>
                </a:solidFill>
              </a:rPr>
              <a:t>Doctrine and Covenants 17:1 </a:t>
            </a:r>
          </a:p>
        </p:txBody>
      </p:sp>
      <p:sp>
        <p:nvSpPr>
          <p:cNvPr id="81923" name="TextBox 2"/>
          <p:cNvSpPr txBox="1">
            <a:spLocks noChangeArrowheads="1"/>
          </p:cNvSpPr>
          <p:nvPr/>
        </p:nvSpPr>
        <p:spPr bwMode="auto">
          <a:xfrm>
            <a:off x="152400" y="137160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buFont typeface="Wingdings 2" pitchFamily="18" charset="2"/>
              <a:buNone/>
            </a:pPr>
            <a:r>
              <a:rPr lang="en-US">
                <a:solidFill>
                  <a:srgbClr val="FF0000"/>
                </a:solidFill>
              </a:rPr>
              <a:t>1 Behold, I say unto you, that you must rely upon my word, which if you do with full purpose of heart, you shall have a </a:t>
            </a:r>
            <a:r>
              <a:rPr lang="en-US" baseline="30000">
                <a:solidFill>
                  <a:srgbClr val="FF0000"/>
                </a:solidFill>
              </a:rPr>
              <a:t>a</a:t>
            </a:r>
            <a:r>
              <a:rPr lang="en-US">
                <a:solidFill>
                  <a:srgbClr val="FF0000"/>
                </a:solidFill>
              </a:rPr>
              <a:t>view of the </a:t>
            </a:r>
            <a:r>
              <a:rPr lang="en-US" baseline="30000">
                <a:solidFill>
                  <a:srgbClr val="FF0000"/>
                </a:solidFill>
              </a:rPr>
              <a:t>b</a:t>
            </a:r>
            <a:r>
              <a:rPr lang="en-US">
                <a:solidFill>
                  <a:srgbClr val="FF0000"/>
                </a:solidFill>
              </a:rPr>
              <a:t>plates, and also of the </a:t>
            </a:r>
            <a:r>
              <a:rPr lang="en-US" baseline="30000">
                <a:solidFill>
                  <a:srgbClr val="FF0000"/>
                </a:solidFill>
              </a:rPr>
              <a:t>c</a:t>
            </a:r>
            <a:r>
              <a:rPr lang="en-US">
                <a:solidFill>
                  <a:srgbClr val="FF0000"/>
                </a:solidFill>
              </a:rPr>
              <a:t>breastplate, the </a:t>
            </a:r>
            <a:r>
              <a:rPr lang="en-US" baseline="30000">
                <a:solidFill>
                  <a:srgbClr val="FF0000"/>
                </a:solidFill>
              </a:rPr>
              <a:t>d</a:t>
            </a:r>
            <a:r>
              <a:rPr lang="en-US">
                <a:solidFill>
                  <a:srgbClr val="FF0000"/>
                </a:solidFill>
              </a:rPr>
              <a:t>sword of Laban, the </a:t>
            </a:r>
            <a:r>
              <a:rPr lang="en-US" baseline="30000">
                <a:solidFill>
                  <a:srgbClr val="FF0000"/>
                </a:solidFill>
              </a:rPr>
              <a:t>e</a:t>
            </a:r>
            <a:r>
              <a:rPr lang="en-US">
                <a:solidFill>
                  <a:srgbClr val="FF0000"/>
                </a:solidFill>
              </a:rPr>
              <a:t>Urim and Thummim, which were given to the </a:t>
            </a:r>
            <a:r>
              <a:rPr lang="en-US" baseline="30000">
                <a:solidFill>
                  <a:srgbClr val="FF0000"/>
                </a:solidFill>
              </a:rPr>
              <a:t>f</a:t>
            </a:r>
            <a:r>
              <a:rPr lang="en-US">
                <a:solidFill>
                  <a:srgbClr val="FF0000"/>
                </a:solidFill>
              </a:rPr>
              <a:t>brother of Jared upon the mount, when he talked with the Lord </a:t>
            </a:r>
            <a:r>
              <a:rPr lang="en-US" baseline="30000">
                <a:solidFill>
                  <a:srgbClr val="FF0000"/>
                </a:solidFill>
              </a:rPr>
              <a:t>g</a:t>
            </a:r>
            <a:r>
              <a:rPr lang="en-US">
                <a:solidFill>
                  <a:srgbClr val="FF0000"/>
                </a:solidFill>
              </a:rPr>
              <a:t>face to face, and the </a:t>
            </a:r>
            <a:r>
              <a:rPr lang="en-US" baseline="30000">
                <a:solidFill>
                  <a:srgbClr val="FF0000"/>
                </a:solidFill>
              </a:rPr>
              <a:t>h</a:t>
            </a:r>
            <a:r>
              <a:rPr lang="en-US">
                <a:solidFill>
                  <a:srgbClr val="FF0000"/>
                </a:solidFill>
              </a:rPr>
              <a:t>miraculous directors which were given to Lehi while in the wilderness, on the borders of the </a:t>
            </a:r>
            <a:r>
              <a:rPr lang="en-US" baseline="30000">
                <a:solidFill>
                  <a:srgbClr val="FF0000"/>
                </a:solidFill>
              </a:rPr>
              <a:t>i</a:t>
            </a:r>
            <a:r>
              <a:rPr lang="en-US">
                <a:solidFill>
                  <a:srgbClr val="FF0000"/>
                </a:solidFill>
              </a:rPr>
              <a:t>Red Sea.</a:t>
            </a:r>
            <a:endParaRPr lang="en-US" b="0">
              <a:solidFill>
                <a:srgbClr val="FF0000"/>
              </a:solidFill>
            </a:endParaRPr>
          </a:p>
        </p:txBody>
      </p:sp>
      <p:sp>
        <p:nvSpPr>
          <p:cNvPr id="81924" name="TextBox 2"/>
          <p:cNvSpPr txBox="1">
            <a:spLocks noChangeArrowheads="1"/>
          </p:cNvSpPr>
          <p:nvPr/>
        </p:nvSpPr>
        <p:spPr bwMode="auto">
          <a:xfrm>
            <a:off x="7620000" y="6019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1pPr>
            <a:lvl2pPr marL="742950" indent="-28575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2pPr>
            <a:lvl3pPr marL="11430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3pPr>
            <a:lvl4pPr marL="16002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4pPr>
            <a:lvl5pPr marL="2057400" indent="-228600" eaLnBrk="0" hangingPunct="0">
              <a:spcBef>
                <a:spcPct val="20000"/>
              </a:spcBef>
              <a:buClr>
                <a:srgbClr val="000000"/>
              </a:buClr>
              <a:buSzPct val="115000"/>
              <a:buFont typeface="Wingdings 2" pitchFamily="18" charset="2"/>
              <a:buChar char=""/>
              <a:defRPr sz="3200" b="1">
                <a:solidFill>
                  <a:srgbClr val="FFFF00"/>
                </a:solidFill>
                <a:latin typeface="Times New Roman" pitchFamily="18" charset="0"/>
              </a:defRPr>
            </a:lvl5pPr>
            <a:lvl6pPr marL="25146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6pPr>
            <a:lvl7pPr marL="29718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7pPr>
            <a:lvl8pPr marL="34290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8pPr>
            <a:lvl9pPr marL="3886200" indent="-228600" eaLnBrk="0" fontAlgn="base" hangingPunct="0">
              <a:spcBef>
                <a:spcPct val="20000"/>
              </a:spcBef>
              <a:spcAft>
                <a:spcPct val="0"/>
              </a:spcAft>
              <a:buClr>
                <a:srgbClr val="000000"/>
              </a:buClr>
              <a:buSzPct val="115000"/>
              <a:buFont typeface="Wingdings 2" pitchFamily="18" charset="2"/>
              <a:buChar char=""/>
              <a:defRPr sz="3200" b="1">
                <a:solidFill>
                  <a:srgbClr val="FFFF00"/>
                </a:solidFill>
                <a:latin typeface="Times New Roman" pitchFamily="18" charset="0"/>
              </a:defRPr>
            </a:lvl9pPr>
          </a:lstStyle>
          <a:p>
            <a:pPr eaLnBrk="1" hangingPunct="1">
              <a:spcBef>
                <a:spcPct val="0"/>
              </a:spcBef>
              <a:buClrTx/>
              <a:buSzTx/>
              <a:buFontTx/>
              <a:buNone/>
            </a:pPr>
            <a:r>
              <a:rPr lang="en-US" sz="1800" b="0">
                <a:solidFill>
                  <a:schemeClr val="tx1"/>
                </a:solidFill>
                <a:latin typeface="Palatino Linotype" pitchFamily="18" charset="0"/>
                <a:hlinkClick r:id="rId2" action="ppaction://hlinksldjump"/>
              </a:rPr>
              <a:t>Return</a:t>
            </a:r>
            <a:endParaRPr lang="en-US" sz="1800" b="0">
              <a:solidFill>
                <a:schemeClr val="tx1"/>
              </a:solidFill>
              <a:latin typeface="Palatino Linotyp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76200"/>
            <a:ext cx="5078413" cy="3786188"/>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When the time had come for Joseph Smith to receive the gold plates, he borrowed a horse and wagon </a:t>
            </a:r>
            <a:r>
              <a:rPr lang="en-US" sz="4000" dirty="0">
                <a:solidFill>
                  <a:srgbClr val="00B0F0"/>
                </a:solidFill>
                <a:effectLst>
                  <a:outerShdw blurRad="38100" dist="38100" dir="2700000" algn="tl">
                    <a:srgbClr val="000000">
                      <a:alpha val="43137"/>
                    </a:srgbClr>
                  </a:outerShdw>
                </a:effectLst>
              </a:rPr>
              <a:t>and</a:t>
            </a:r>
            <a:endParaRPr lang="en-US" sz="3900" dirty="0">
              <a:solidFill>
                <a:srgbClr val="00B0F0"/>
              </a:solidFill>
              <a:effectLst>
                <a:outerShdw blurRad="38100" dist="38100" dir="2700000" algn="tl">
                  <a:srgbClr val="000000">
                    <a:alpha val="43137"/>
                  </a:srgbClr>
                </a:outerShdw>
              </a:effectLst>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76213"/>
            <a:ext cx="3751262"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4938" y="3581400"/>
            <a:ext cx="8829675" cy="2862263"/>
          </a:xfrm>
          <a:prstGeom prst="rect">
            <a:avLst/>
          </a:prstGeom>
          <a:noFill/>
        </p:spPr>
        <p:txBody>
          <a:bodyPr>
            <a:spAutoFit/>
          </a:bodyPr>
          <a:lstStyle/>
          <a:p>
            <a:pPr>
              <a:spcBef>
                <a:spcPct val="20000"/>
              </a:spcBef>
              <a:buClr>
                <a:srgbClr val="000000"/>
              </a:buClr>
              <a:buSzPct val="115000"/>
              <a:buFont typeface="Wingdings 2" pitchFamily="18" charset="2"/>
              <a:buNone/>
              <a:defRPr/>
            </a:pPr>
            <a:r>
              <a:rPr lang="en-US" sz="3600" dirty="0">
                <a:solidFill>
                  <a:srgbClr val="00B0F0"/>
                </a:solidFill>
                <a:effectLst>
                  <a:outerShdw blurRad="38100" dist="38100" dir="2700000" algn="tl">
                    <a:srgbClr val="000000">
                      <a:alpha val="43137"/>
                    </a:srgbClr>
                  </a:outerShdw>
                </a:effectLst>
              </a:rPr>
              <a:t>went with his wife, Emma, to the Hill </a:t>
            </a:r>
            <a:r>
              <a:rPr lang="en-US" sz="3600" dirty="0" err="1">
                <a:solidFill>
                  <a:srgbClr val="00B0F0"/>
                </a:solidFill>
                <a:effectLst>
                  <a:outerShdw blurRad="38100" dist="38100" dir="2700000" algn="tl">
                    <a:srgbClr val="000000">
                      <a:alpha val="43137"/>
                    </a:srgbClr>
                  </a:outerShdw>
                </a:effectLst>
              </a:rPr>
              <a:t>Cumorah</a:t>
            </a:r>
            <a:r>
              <a:rPr lang="en-US" sz="3600" dirty="0">
                <a:solidFill>
                  <a:srgbClr val="00B0F0"/>
                </a:solidFill>
                <a:effectLst>
                  <a:outerShdw blurRad="38100" dist="38100" dir="2700000" algn="tl">
                    <a:srgbClr val="000000">
                      <a:alpha val="43137"/>
                    </a:srgbClr>
                  </a:outerShdw>
                </a:effectLst>
              </a:rPr>
              <a:t>, where the plates were buried. Joseph left Emma with the wagon at the bottom of the hill and climbed the hill alone to meet the angel Moroni.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60350"/>
            <a:ext cx="5078413" cy="6370638"/>
          </a:xfrm>
          <a:prstGeom prst="rect">
            <a:avLst/>
          </a:prstGeom>
          <a:noFill/>
        </p:spPr>
        <p:txBody>
          <a:bodyPr>
            <a:spAutoFit/>
          </a:bodyPr>
          <a:lstStyle/>
          <a:p>
            <a:pPr marL="571500" indent="-5715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Moroni gave Joseph the gold plates. </a:t>
            </a:r>
            <a:endParaRPr lang="en-US" sz="4000" dirty="0">
              <a:solidFill>
                <a:srgbClr val="00B0F0"/>
              </a:solidFill>
              <a:effectLst>
                <a:outerShdw blurRad="38100" dist="38100" dir="2700000" algn="tl">
                  <a:srgbClr val="000000">
                    <a:alpha val="43137"/>
                  </a:srgbClr>
                </a:outerShdw>
              </a:effectLst>
            </a:endParaRPr>
          </a:p>
          <a:p>
            <a:pPr marL="571500" indent="-571500">
              <a:spcBef>
                <a:spcPct val="20000"/>
              </a:spcBef>
              <a:buClr>
                <a:srgbClr val="000000"/>
              </a:buClr>
              <a:buSzPct val="115000"/>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a:t>
            </a:r>
            <a:r>
              <a:rPr lang="en-US" sz="4000" dirty="0">
                <a:solidFill>
                  <a:srgbClr val="00B0F0"/>
                </a:solidFill>
                <a:effectLst>
                  <a:outerShdw blurRad="38100" dist="38100" dir="2700000" algn="tl">
                    <a:srgbClr val="000000">
                      <a:alpha val="43137"/>
                    </a:srgbClr>
                  </a:outerShdw>
                </a:effectLst>
              </a:rPr>
              <a:t>also gave Joseph the </a:t>
            </a:r>
            <a:r>
              <a:rPr lang="en-US" sz="4000" dirty="0" err="1">
                <a:solidFill>
                  <a:srgbClr val="00B0F0"/>
                </a:solidFill>
                <a:effectLst>
                  <a:outerShdw blurRad="38100" dist="38100" dir="2700000" algn="tl">
                    <a:srgbClr val="000000">
                      <a:alpha val="43137"/>
                    </a:srgbClr>
                  </a:outerShdw>
                </a:effectLst>
              </a:rPr>
              <a:t>Urim</a:t>
            </a:r>
            <a:r>
              <a:rPr lang="en-US" sz="4000" dirty="0">
                <a:solidFill>
                  <a:srgbClr val="00B0F0"/>
                </a:solidFill>
                <a:effectLst>
                  <a:outerShdw blurRad="38100" dist="38100" dir="2700000" algn="tl">
                    <a:srgbClr val="000000">
                      <a:alpha val="43137"/>
                    </a:srgbClr>
                  </a:outerShdw>
                </a:effectLst>
              </a:rPr>
              <a:t> and Thummim and a breastplate, tools to help with the translation of the gold plates. </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76213"/>
            <a:ext cx="3751262"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12713</TotalTime>
  <Words>2025</Words>
  <Application>Microsoft Office PowerPoint</Application>
  <PresentationFormat>On-screen Show (4:3)</PresentationFormat>
  <Paragraphs>169</Paragraphs>
  <Slides>75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Times New Roman</vt:lpstr>
      <vt:lpstr>Wingdings 2</vt:lpstr>
      <vt:lpstr>Calibri</vt:lpstr>
      <vt:lpstr>Arial</vt:lpstr>
      <vt:lpstr>Georgia</vt:lpstr>
      <vt:lpstr>Palatino Linotype</vt:lpstr>
      <vt:lpstr>Wingdings</vt:lpstr>
      <vt:lpstr>Tunga</vt:lpstr>
      <vt:lpstr>Office Theme</vt:lpstr>
      <vt:lpstr>LESSON 5: Joseph Smith Receives the Gold Plates</vt:lpstr>
      <vt:lpstr>PURPOSE</vt:lpstr>
      <vt:lpstr>OUR OPENING PRAYER WILL BE GIVEN BY</vt:lpstr>
      <vt:lpstr>PowerPoint Presentation</vt:lpstr>
      <vt:lpstr>PowerPoint Presentation</vt:lpstr>
      <vt:lpstr>LESSON 5: Joseph Smith Receives the Gold Plates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ENRICHMENT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BY</vt:lpstr>
      <vt:lpstr>THE END</vt:lpstr>
      <vt:lpstr>Images and clipart are from lds.org, microsoft office, and other websites indicating the images were in the public domain or permitted for church and home use.  The Lesson and Scripture story are from lds.org.  Please do not use this presentation for commercial use. Feel free to alter the presentation for use in church or home to suit personal preference.  This presentation is intended to supplement, not replace, the lesson manual and scriptures.  Teachers should refer to the manual, scriptures and other resources when preparing and conducting the lesson.</vt:lpstr>
      <vt:lpstr>JS—H 1:59</vt:lpstr>
      <vt:lpstr>JS—H 1:60</vt:lpstr>
      <vt:lpstr>JS—H 1:53</vt:lpstr>
      <vt:lpstr>JS—H 1:59</vt:lpstr>
      <vt:lpstr>JS—H 1:60</vt:lpstr>
      <vt:lpstr>JS—H 1:35</vt:lpstr>
      <vt:lpstr>Exodus 28:30 </vt:lpstr>
      <vt:lpstr>Mosiah 28:11, 13 </vt:lpstr>
      <vt:lpstr>Ether 3:23–24</vt:lpstr>
      <vt:lpstr>Ether 4:4–5</vt:lpstr>
      <vt:lpstr>Doctrine and Covenants 17:1 </vt:lpstr>
    </vt:vector>
  </TitlesOfParts>
  <Company>abcd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38: Peace among the Nephites</dc:title>
  <dc:creator>David Sr</dc:creator>
  <cp:lastModifiedBy>David Sr</cp:lastModifiedBy>
  <cp:revision>235</cp:revision>
  <dcterms:created xsi:type="dcterms:W3CDTF">2012-09-11T05:28:59Z</dcterms:created>
  <dcterms:modified xsi:type="dcterms:W3CDTF">2013-02-03T15:27:10Z</dcterms:modified>
</cp:coreProperties>
</file>