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6" r:id="rId2"/>
    <p:sldId id="257" r:id="rId3"/>
    <p:sldId id="258" r:id="rId4"/>
    <p:sldId id="259" r:id="rId5"/>
    <p:sldId id="320" r:id="rId6"/>
    <p:sldId id="321" r:id="rId7"/>
    <p:sldId id="322" r:id="rId8"/>
    <p:sldId id="323" r:id="rId9"/>
    <p:sldId id="324" r:id="rId10"/>
    <p:sldId id="265" r:id="rId11"/>
    <p:sldId id="266" r:id="rId12"/>
    <p:sldId id="267" r:id="rId13"/>
    <p:sldId id="282" r:id="rId14"/>
    <p:sldId id="283" r:id="rId15"/>
    <p:sldId id="284" r:id="rId16"/>
    <p:sldId id="264" r:id="rId17"/>
    <p:sldId id="268" r:id="rId18"/>
    <p:sldId id="270" r:id="rId19"/>
    <p:sldId id="271" r:id="rId20"/>
    <p:sldId id="272" r:id="rId21"/>
    <p:sldId id="273" r:id="rId22"/>
    <p:sldId id="269" r:id="rId23"/>
    <p:sldId id="275" r:id="rId24"/>
    <p:sldId id="276" r:id="rId25"/>
    <p:sldId id="277" r:id="rId26"/>
    <p:sldId id="325" r:id="rId27"/>
    <p:sldId id="280" r:id="rId28"/>
    <p:sldId id="279" r:id="rId29"/>
    <p:sldId id="278"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30" r:id="rId51"/>
    <p:sldId id="334" r:id="rId52"/>
    <p:sldId id="299" r:id="rId53"/>
    <p:sldId id="335" r:id="rId54"/>
    <p:sldId id="336" r:id="rId55"/>
    <p:sldId id="337" r:id="rId56"/>
    <p:sldId id="338" r:id="rId57"/>
    <p:sldId id="339" r:id="rId58"/>
    <p:sldId id="340" r:id="rId59"/>
    <p:sldId id="341" r:id="rId60"/>
    <p:sldId id="326" r:id="rId61"/>
    <p:sldId id="355" r:id="rId62"/>
    <p:sldId id="344" r:id="rId63"/>
    <p:sldId id="343" r:id="rId64"/>
    <p:sldId id="351" r:id="rId65"/>
    <p:sldId id="346" r:id="rId66"/>
    <p:sldId id="352" r:id="rId67"/>
    <p:sldId id="347" r:id="rId68"/>
    <p:sldId id="350" r:id="rId69"/>
    <p:sldId id="348" r:id="rId70"/>
    <p:sldId id="353" r:id="rId71"/>
    <p:sldId id="349" r:id="rId72"/>
    <p:sldId id="354" r:id="rId73"/>
    <p:sldId id="327" r:id="rId74"/>
    <p:sldId id="285" r:id="rId75"/>
    <p:sldId id="261" r:id="rId76"/>
    <p:sldId id="262" r:id="rId77"/>
    <p:sldId id="263" r:id="rId78"/>
    <p:sldId id="331" r:id="rId79"/>
    <p:sldId id="332" r:id="rId80"/>
    <p:sldId id="333" r:id="rId81"/>
    <p:sldId id="342" r:id="rId82"/>
    <p:sldId id="356" r:id="rId83"/>
  </p:sldIdLst>
  <p:sldSz cx="9144000" cy="6858000" type="screen4x3"/>
  <p:notesSz cx="6858000" cy="9144000"/>
  <p:custShowLst>
    <p:custShow name="Mosiah 27 8-14" id="0">
      <p:sldLst>
        <p:sld r:id="rId79"/>
        <p:sld r:id="rId80"/>
        <p:sld r:id="rId81"/>
      </p:sldLst>
    </p:custShow>
    <p:custShow name="Mosiah 27:24" id="1">
      <p:sldLst>
        <p:sld r:id="rId82"/>
      </p:sldLst>
    </p:custShow>
    <p:custShow name="D&amp;C 58:42" id="2">
      <p:sldLst>
        <p:sld r:id="rId83"/>
      </p:sldLst>
    </p:custShow>
  </p:custShowLst>
  <p:defaultTextStyle>
    <a:defPPr>
      <a:defRPr lang="en-US"/>
    </a:defPPr>
    <a:lvl1pPr algn="l" rtl="0" fontAlgn="base">
      <a:spcBef>
        <a:spcPct val="0"/>
      </a:spcBef>
      <a:spcAft>
        <a:spcPct val="0"/>
      </a:spcAft>
      <a:defRPr kern="1200">
        <a:solidFill>
          <a:schemeClr val="tx1"/>
        </a:solidFill>
        <a:latin typeface="Franklin Gothic Book" pitchFamily="34" charset="0"/>
        <a:ea typeface="+mn-ea"/>
        <a:cs typeface="+mn-cs"/>
      </a:defRPr>
    </a:lvl1pPr>
    <a:lvl2pPr marL="457200" algn="l" rtl="0" fontAlgn="base">
      <a:spcBef>
        <a:spcPct val="0"/>
      </a:spcBef>
      <a:spcAft>
        <a:spcPct val="0"/>
      </a:spcAft>
      <a:defRPr kern="1200">
        <a:solidFill>
          <a:schemeClr val="tx1"/>
        </a:solidFill>
        <a:latin typeface="Franklin Gothic Book" pitchFamily="34" charset="0"/>
        <a:ea typeface="+mn-ea"/>
        <a:cs typeface="+mn-cs"/>
      </a:defRPr>
    </a:lvl2pPr>
    <a:lvl3pPr marL="914400" algn="l" rtl="0" fontAlgn="base">
      <a:spcBef>
        <a:spcPct val="0"/>
      </a:spcBef>
      <a:spcAft>
        <a:spcPct val="0"/>
      </a:spcAft>
      <a:defRPr kern="1200">
        <a:solidFill>
          <a:schemeClr val="tx1"/>
        </a:solidFill>
        <a:latin typeface="Franklin Gothic Book" pitchFamily="34" charset="0"/>
        <a:ea typeface="+mn-ea"/>
        <a:cs typeface="+mn-cs"/>
      </a:defRPr>
    </a:lvl3pPr>
    <a:lvl4pPr marL="1371600" algn="l" rtl="0" fontAlgn="base">
      <a:spcBef>
        <a:spcPct val="0"/>
      </a:spcBef>
      <a:spcAft>
        <a:spcPct val="0"/>
      </a:spcAft>
      <a:defRPr kern="1200">
        <a:solidFill>
          <a:schemeClr val="tx1"/>
        </a:solidFill>
        <a:latin typeface="Franklin Gothic Book" pitchFamily="34" charset="0"/>
        <a:ea typeface="+mn-ea"/>
        <a:cs typeface="+mn-cs"/>
      </a:defRPr>
    </a:lvl4pPr>
    <a:lvl5pPr marL="1828800" algn="l" rtl="0" fontAlgn="base">
      <a:spcBef>
        <a:spcPct val="0"/>
      </a:spcBef>
      <a:spcAft>
        <a:spcPct val="0"/>
      </a:spcAft>
      <a:defRPr kern="1200">
        <a:solidFill>
          <a:schemeClr val="tx1"/>
        </a:solidFill>
        <a:latin typeface="Franklin Gothic Book" pitchFamily="34" charset="0"/>
        <a:ea typeface="+mn-ea"/>
        <a:cs typeface="+mn-cs"/>
      </a:defRPr>
    </a:lvl5pPr>
    <a:lvl6pPr marL="2286000" algn="l" defTabSz="914400" rtl="0" eaLnBrk="1" latinLnBrk="0" hangingPunct="1">
      <a:defRPr kern="1200">
        <a:solidFill>
          <a:schemeClr val="tx1"/>
        </a:solidFill>
        <a:latin typeface="Franklin Gothic Book" pitchFamily="34" charset="0"/>
        <a:ea typeface="+mn-ea"/>
        <a:cs typeface="+mn-cs"/>
      </a:defRPr>
    </a:lvl6pPr>
    <a:lvl7pPr marL="2743200" algn="l" defTabSz="914400" rtl="0" eaLnBrk="1" latinLnBrk="0" hangingPunct="1">
      <a:defRPr kern="1200">
        <a:solidFill>
          <a:schemeClr val="tx1"/>
        </a:solidFill>
        <a:latin typeface="Franklin Gothic Book" pitchFamily="34" charset="0"/>
        <a:ea typeface="+mn-ea"/>
        <a:cs typeface="+mn-cs"/>
      </a:defRPr>
    </a:lvl7pPr>
    <a:lvl8pPr marL="3200400" algn="l" defTabSz="914400" rtl="0" eaLnBrk="1" latinLnBrk="0" hangingPunct="1">
      <a:defRPr kern="1200">
        <a:solidFill>
          <a:schemeClr val="tx1"/>
        </a:solidFill>
        <a:latin typeface="Franklin Gothic Book" pitchFamily="34" charset="0"/>
        <a:ea typeface="+mn-ea"/>
        <a:cs typeface="+mn-cs"/>
      </a:defRPr>
    </a:lvl8pPr>
    <a:lvl9pPr marL="3657600" algn="l" defTabSz="914400" rtl="0" eaLnBrk="1" latinLnBrk="0" hangingPunct="1">
      <a:defRPr kern="1200">
        <a:solidFill>
          <a:schemeClr val="tx1"/>
        </a:solidFill>
        <a:latin typeface="Franklin Gothic Boo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5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54BF6A8-C04A-457D-9047-9ACB8507C091}" type="datetimeFigureOut">
              <a:rPr lang="en-US"/>
              <a:pPr>
                <a:defRPr/>
              </a:pPr>
              <a:t>5/27/2013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63C0480-8ACD-424C-B8B3-70B6CB67C460}" type="slidenum">
              <a:rPr lang="en-US"/>
              <a:pPr>
                <a:defRPr/>
              </a:pPr>
              <a:t>‹#›</a:t>
            </a:fld>
            <a:endParaRPr lang="en-US"/>
          </a:p>
        </p:txBody>
      </p:sp>
    </p:spTree>
    <p:extLst>
      <p:ext uri="{BB962C8B-B14F-4D97-AF65-F5344CB8AC3E}">
        <p14:creationId xmlns:p14="http://schemas.microsoft.com/office/powerpoint/2010/main" val="265257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5235"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
        <p:nvSpPr>
          <p:cNvPr id="95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fld id="{83A3F2F1-E61C-40CD-A918-2835302EA188}" type="slidenum">
              <a:rPr lang="en-US" sz="1200">
                <a:latin typeface="Calibri" pitchFamily="34" charset="0"/>
              </a:rPr>
              <a:pPr algn="r"/>
              <a:t>39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4"/>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5CBDD452-B6D7-4E32-8168-DD731EE14EA8}" type="datetimeFigureOut">
              <a:rPr lang="en-US"/>
              <a:pPr>
                <a:defRPr/>
              </a:pPr>
              <a:t>5/27/2013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DF32695-D9EE-4A9A-B5A5-4B9B9A6DF99D}" type="slidenum">
              <a:rPr lang="en-US"/>
              <a:pPr>
                <a:defRPr/>
              </a:pPr>
              <a:t>‹#›</a:t>
            </a:fld>
            <a:endParaRPr lang="en-US"/>
          </a:p>
        </p:txBody>
      </p:sp>
    </p:spTree>
    <p:extLst>
      <p:ext uri="{BB962C8B-B14F-4D97-AF65-F5344CB8AC3E}">
        <p14:creationId xmlns:p14="http://schemas.microsoft.com/office/powerpoint/2010/main" val="327050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50F35E-983A-4A64-94F0-0F6FD3329B23}" type="datetimeFigureOut">
              <a:rPr lang="en-US"/>
              <a:pPr>
                <a:defRPr/>
              </a:pPr>
              <a:t>5/27/2013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0437CCD4-28DE-40ED-8515-EB499CE4E6A1}" type="slidenum">
              <a:rPr lang="en-US"/>
              <a:pPr>
                <a:defRPr/>
              </a:pPr>
              <a:t>‹#›</a:t>
            </a:fld>
            <a:endParaRPr lang="en-US"/>
          </a:p>
        </p:txBody>
      </p:sp>
    </p:spTree>
    <p:extLst>
      <p:ext uri="{BB962C8B-B14F-4D97-AF65-F5344CB8AC3E}">
        <p14:creationId xmlns:p14="http://schemas.microsoft.com/office/powerpoint/2010/main" val="309785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6E02DD-844B-455D-8CC8-C5B84B5756E7}" type="datetimeFigureOut">
              <a:rPr lang="en-US"/>
              <a:pPr>
                <a:defRPr/>
              </a:pPr>
              <a:t>5/27/2013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7D3CDE59-046F-4F48-8292-1FB2DE70C276}" type="slidenum">
              <a:rPr lang="en-US"/>
              <a:pPr>
                <a:defRPr/>
              </a:pPr>
              <a:t>‹#›</a:t>
            </a:fld>
            <a:endParaRPr lang="en-US"/>
          </a:p>
        </p:txBody>
      </p:sp>
    </p:spTree>
    <p:extLst>
      <p:ext uri="{BB962C8B-B14F-4D97-AF65-F5344CB8AC3E}">
        <p14:creationId xmlns:p14="http://schemas.microsoft.com/office/powerpoint/2010/main" val="154345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153400" cy="5867400"/>
          </a:xfrm>
        </p:spPr>
        <p:txBody>
          <a:bodyPr/>
          <a:lstStyle>
            <a:lvl1pPr>
              <a:defRPr sz="4400"/>
            </a:lvl1pPr>
            <a:lvl2pPr>
              <a:defRPr sz="4400">
                <a:solidFill>
                  <a:schemeClr val="tx1"/>
                </a:solidFill>
              </a:defRPr>
            </a:lvl2pPr>
            <a:lvl3pPr>
              <a:defRPr sz="4400">
                <a:solidFill>
                  <a:schemeClr val="tx1"/>
                </a:solidFill>
              </a:defRPr>
            </a:lvl3pPr>
            <a:lvl4pPr>
              <a:defRPr sz="4400">
                <a:solidFill>
                  <a:schemeClr val="tx1"/>
                </a:solidFill>
              </a:defRPr>
            </a:lvl4pPr>
            <a:lvl5pPr>
              <a:defRPr sz="4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fld id="{9AD9F9B0-7851-4E81-BCFE-15F7003E86B6}" type="datetimeFigureOut">
              <a:rPr lang="en-US"/>
              <a:pPr>
                <a:defRPr/>
              </a:pPr>
              <a:t>5/27/2013</a:t>
            </a:fld>
            <a:endParaRPr lang="en-US"/>
          </a:p>
        </p:txBody>
      </p:sp>
    </p:spTree>
    <p:extLst>
      <p:ext uri="{BB962C8B-B14F-4D97-AF65-F5344CB8AC3E}">
        <p14:creationId xmlns:p14="http://schemas.microsoft.com/office/powerpoint/2010/main" val="179887708"/>
      </p:ext>
    </p:extLst>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153400" cy="5867400"/>
          </a:xfrm>
        </p:spPr>
        <p:txBody>
          <a:bodyPr/>
          <a:lstStyle>
            <a:lvl1pPr>
              <a:defRPr sz="4400"/>
            </a:lvl1pPr>
            <a:lvl2pPr>
              <a:defRPr sz="4400">
                <a:solidFill>
                  <a:schemeClr val="tx1"/>
                </a:solidFill>
              </a:defRPr>
            </a:lvl2pPr>
            <a:lvl3pPr>
              <a:defRPr sz="4400">
                <a:solidFill>
                  <a:schemeClr val="tx1"/>
                </a:solidFill>
              </a:defRPr>
            </a:lvl3pPr>
            <a:lvl4pPr>
              <a:defRPr sz="4400">
                <a:solidFill>
                  <a:schemeClr val="tx1"/>
                </a:solidFill>
              </a:defRPr>
            </a:lvl4pPr>
            <a:lvl5pPr>
              <a:defRPr sz="4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fld id="{63577A96-1501-4579-8387-C4893606D2C6}" type="datetimeFigureOut">
              <a:rPr lang="en-US"/>
              <a:pPr>
                <a:defRPr/>
              </a:pPr>
              <a:t>5/27/2013</a:t>
            </a:fld>
            <a:endParaRPr lang="en-US"/>
          </a:p>
        </p:txBody>
      </p:sp>
    </p:spTree>
    <p:extLst>
      <p:ext uri="{BB962C8B-B14F-4D97-AF65-F5344CB8AC3E}">
        <p14:creationId xmlns:p14="http://schemas.microsoft.com/office/powerpoint/2010/main" val="1156347303"/>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153400" cy="5867400"/>
          </a:xfrm>
        </p:spPr>
        <p:txBody>
          <a:bodyPr/>
          <a:lstStyle>
            <a:lvl1pPr>
              <a:defRPr sz="4400"/>
            </a:lvl1pPr>
            <a:lvl2pPr>
              <a:defRPr sz="4400">
                <a:solidFill>
                  <a:schemeClr val="tx1"/>
                </a:solidFill>
              </a:defRPr>
            </a:lvl2pPr>
            <a:lvl3pPr>
              <a:defRPr sz="4400">
                <a:solidFill>
                  <a:schemeClr val="tx1"/>
                </a:solidFill>
              </a:defRPr>
            </a:lvl3pPr>
            <a:lvl4pPr>
              <a:defRPr sz="4400">
                <a:solidFill>
                  <a:schemeClr val="tx1"/>
                </a:solidFill>
              </a:defRPr>
            </a:lvl4pPr>
            <a:lvl5pPr>
              <a:defRPr sz="4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fld id="{21648EBC-CD42-4DEB-9EFC-7DAC6F6F6839}" type="datetimeFigureOut">
              <a:rPr lang="en-US"/>
              <a:pPr>
                <a:defRPr/>
              </a:pPr>
              <a:t>5/27/2013</a:t>
            </a:fld>
            <a:endParaRPr lang="en-US"/>
          </a:p>
        </p:txBody>
      </p:sp>
    </p:spTree>
    <p:extLst>
      <p:ext uri="{BB962C8B-B14F-4D97-AF65-F5344CB8AC3E}">
        <p14:creationId xmlns:p14="http://schemas.microsoft.com/office/powerpoint/2010/main" val="3443417921"/>
      </p:ext>
    </p:extLst>
  </p:cSld>
  <p:clrMapOvr>
    <a:masterClrMapping/>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153400" cy="5867400"/>
          </a:xfrm>
        </p:spPr>
        <p:txBody>
          <a:bodyPr/>
          <a:lstStyle>
            <a:lvl1pPr>
              <a:defRPr sz="4400"/>
            </a:lvl1pPr>
            <a:lvl2pPr>
              <a:defRPr sz="4400">
                <a:solidFill>
                  <a:schemeClr val="tx1"/>
                </a:solidFill>
              </a:defRPr>
            </a:lvl2pPr>
            <a:lvl3pPr>
              <a:defRPr sz="4400">
                <a:solidFill>
                  <a:schemeClr val="tx1"/>
                </a:solidFill>
              </a:defRPr>
            </a:lvl3pPr>
            <a:lvl4pPr>
              <a:defRPr sz="4400">
                <a:solidFill>
                  <a:schemeClr val="tx1"/>
                </a:solidFill>
              </a:defRPr>
            </a:lvl4pPr>
            <a:lvl5pPr>
              <a:defRPr sz="4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Date Placeholder 3"/>
          <p:cNvSpPr>
            <a:spLocks noGrp="1"/>
          </p:cNvSpPr>
          <p:nvPr>
            <p:ph type="dt" sz="half" idx="11"/>
          </p:nvPr>
        </p:nvSpPr>
        <p:spPr/>
        <p:txBody>
          <a:bodyPr/>
          <a:lstStyle>
            <a:lvl1pPr>
              <a:defRPr/>
            </a:lvl1pPr>
          </a:lstStyle>
          <a:p>
            <a:pPr>
              <a:defRPr/>
            </a:pPr>
            <a:fld id="{A25A76A2-E81B-445E-8494-11E4A1D4E972}" type="datetimeFigureOut">
              <a:rPr lang="en-US"/>
              <a:pPr>
                <a:defRPr/>
              </a:pPr>
              <a:t>5/27/2013</a:t>
            </a:fld>
            <a:endParaRPr lang="en-US"/>
          </a:p>
        </p:txBody>
      </p:sp>
    </p:spTree>
    <p:extLst>
      <p:ext uri="{BB962C8B-B14F-4D97-AF65-F5344CB8AC3E}">
        <p14:creationId xmlns:p14="http://schemas.microsoft.com/office/powerpoint/2010/main" val="2959402512"/>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AED9313-117C-496F-AD39-18907E16F103}" type="datetimeFigureOut">
              <a:rPr lang="en-US"/>
              <a:pPr>
                <a:defRPr/>
              </a:pPr>
              <a:t>5/27/2013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D93B61D-B8EC-47A8-8645-A1806C01190D}" type="slidenum">
              <a:rPr lang="en-US"/>
              <a:pPr>
                <a:defRPr/>
              </a:pPr>
              <a:t>‹#›</a:t>
            </a:fld>
            <a:endParaRPr lang="en-US"/>
          </a:p>
        </p:txBody>
      </p:sp>
    </p:spTree>
    <p:extLst>
      <p:ext uri="{BB962C8B-B14F-4D97-AF65-F5344CB8AC3E}">
        <p14:creationId xmlns:p14="http://schemas.microsoft.com/office/powerpoint/2010/main" val="283683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4"/>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654CA74-8992-4D14-A61A-80951F58ADC2}" type="datetimeFigureOut">
              <a:rPr lang="en-US"/>
              <a:pPr>
                <a:defRPr/>
              </a:pPr>
              <a:t>5/27/2013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9708D1D-B0E2-4B00-B8F9-5F879FDC4624}" type="slidenum">
              <a:rPr lang="en-US"/>
              <a:pPr>
                <a:defRPr/>
              </a:pPr>
              <a:t>‹#›</a:t>
            </a:fld>
            <a:endParaRPr lang="en-US"/>
          </a:p>
        </p:txBody>
      </p:sp>
    </p:spTree>
    <p:extLst>
      <p:ext uri="{BB962C8B-B14F-4D97-AF65-F5344CB8AC3E}">
        <p14:creationId xmlns:p14="http://schemas.microsoft.com/office/powerpoint/2010/main" val="104199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BEE47CD8-3C8C-43DE-B28C-F67499CC2208}" type="datetimeFigureOut">
              <a:rPr lang="en-US"/>
              <a:pPr>
                <a:defRPr/>
              </a:pPr>
              <a:t>5/27/2013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61E72124-6AD3-481B-9252-191EB0D5446D}" type="slidenum">
              <a:rPr lang="en-US"/>
              <a:pPr>
                <a:defRPr/>
              </a:pPr>
              <a:t>‹#›</a:t>
            </a:fld>
            <a:endParaRPr lang="en-US"/>
          </a:p>
        </p:txBody>
      </p:sp>
    </p:spTree>
    <p:extLst>
      <p:ext uri="{BB962C8B-B14F-4D97-AF65-F5344CB8AC3E}">
        <p14:creationId xmlns:p14="http://schemas.microsoft.com/office/powerpoint/2010/main" val="276951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496C7F3-681C-4277-9A55-797B07062337}" type="datetimeFigureOut">
              <a:rPr lang="en-US"/>
              <a:pPr>
                <a:defRPr/>
              </a:pPr>
              <a:t>5/27/2013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DBC81BF2-49E5-422E-9E43-30376C511A96}" type="slidenum">
              <a:rPr lang="en-US"/>
              <a:pPr>
                <a:defRPr/>
              </a:pPr>
              <a:t>‹#›</a:t>
            </a:fld>
            <a:endParaRPr lang="en-US"/>
          </a:p>
        </p:txBody>
      </p:sp>
    </p:spTree>
    <p:extLst>
      <p:ext uri="{BB962C8B-B14F-4D97-AF65-F5344CB8AC3E}">
        <p14:creationId xmlns:p14="http://schemas.microsoft.com/office/powerpoint/2010/main" val="291409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9CAD38-5754-4929-8058-8D550677AAA1}" type="datetimeFigureOut">
              <a:rPr lang="en-US"/>
              <a:pPr>
                <a:defRPr/>
              </a:pPr>
              <a:t>5/27/2013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A71AB65E-1D3A-4C63-88E7-32FB79C44379}" type="slidenum">
              <a:rPr lang="en-US"/>
              <a:pPr>
                <a:defRPr/>
              </a:pPr>
              <a:t>‹#›</a:t>
            </a:fld>
            <a:endParaRPr lang="en-US"/>
          </a:p>
        </p:txBody>
      </p:sp>
    </p:spTree>
    <p:extLst>
      <p:ext uri="{BB962C8B-B14F-4D97-AF65-F5344CB8AC3E}">
        <p14:creationId xmlns:p14="http://schemas.microsoft.com/office/powerpoint/2010/main" val="326484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22E64F-4265-4E94-961B-649D10AAAF68}" type="datetimeFigureOut">
              <a:rPr lang="en-US"/>
              <a:pPr>
                <a:defRPr/>
              </a:pPr>
              <a:t>5/27/2013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6E48DA0C-FC7B-42D7-8188-63F869D32B65}" type="slidenum">
              <a:rPr lang="en-US"/>
              <a:pPr>
                <a:defRPr/>
              </a:pPr>
              <a:t>‹#›</a:t>
            </a:fld>
            <a:endParaRPr lang="en-US"/>
          </a:p>
        </p:txBody>
      </p:sp>
    </p:spTree>
    <p:extLst>
      <p:ext uri="{BB962C8B-B14F-4D97-AF65-F5344CB8AC3E}">
        <p14:creationId xmlns:p14="http://schemas.microsoft.com/office/powerpoint/2010/main" val="267408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A2B97840-60FD-4756-B6AE-90A681BB3CEC}" type="datetimeFigureOut">
              <a:rPr lang="en-US"/>
              <a:pPr>
                <a:defRPr/>
              </a:pPr>
              <a:t>5/27/2013</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BEEFF932-23ED-4851-ABB1-05CB6346EFD1}" type="slidenum">
              <a:rPr lang="en-US"/>
              <a:pPr>
                <a:defRPr/>
              </a:pPr>
              <a:t>‹#›</a:t>
            </a:fld>
            <a:endParaRPr lang="en-US"/>
          </a:p>
        </p:txBody>
      </p:sp>
    </p:spTree>
    <p:extLst>
      <p:ext uri="{BB962C8B-B14F-4D97-AF65-F5344CB8AC3E}">
        <p14:creationId xmlns:p14="http://schemas.microsoft.com/office/powerpoint/2010/main" val="9871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765FCCA5-209B-46EA-91CC-A046E41D4CED}" type="datetimeFigureOut">
              <a:rPr lang="en-US"/>
              <a:pPr>
                <a:defRPr/>
              </a:pPr>
              <a:t>5/27/2013</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C6FACBD8-C58A-4940-969C-0516F8A3091D}" type="slidenum">
              <a:rPr lang="en-US"/>
              <a:pPr>
                <a:defRPr/>
              </a:pPr>
              <a:t>‹#›</a:t>
            </a:fld>
            <a:endParaRPr lang="en-US"/>
          </a:p>
        </p:txBody>
      </p:sp>
    </p:spTree>
    <p:extLst>
      <p:ext uri="{BB962C8B-B14F-4D97-AF65-F5344CB8AC3E}">
        <p14:creationId xmlns:p14="http://schemas.microsoft.com/office/powerpoint/2010/main" val="76429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defRPr>
            </a:lvl1pPr>
          </a:lstStyle>
          <a:p>
            <a:pPr>
              <a:defRPr/>
            </a:pPr>
            <a:fld id="{AA5A253D-BDBB-41E3-AA1F-FE5A62C0A19F}" type="datetimeFigureOut">
              <a:rPr lang="en-US"/>
              <a:pPr>
                <a:defRPr/>
              </a:pPr>
              <a:t>5/27/2013</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defRPr>
            </a:lvl1pPr>
          </a:lstStyle>
          <a:p>
            <a:pPr>
              <a:defRPr/>
            </a:pPr>
            <a:fld id="{A6FD669D-91EE-4257-91AE-D5326E2191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84" r:id="rId2"/>
    <p:sldLayoutId id="2147483692" r:id="rId3"/>
    <p:sldLayoutId id="2147483685" r:id="rId4"/>
    <p:sldLayoutId id="2147483686" r:id="rId5"/>
    <p:sldLayoutId id="2147483687" r:id="rId6"/>
    <p:sldLayoutId id="2147483688" r:id="rId7"/>
    <p:sldLayoutId id="2147483693" r:id="rId8"/>
    <p:sldLayoutId id="2147483694" r:id="rId9"/>
    <p:sldLayoutId id="2147483689" r:id="rId10"/>
    <p:sldLayoutId id="2147483690" r:id="rId11"/>
    <p:sldLayoutId id="2147483695" r:id="rId12"/>
    <p:sldLayoutId id="2147483696" r:id="rId13"/>
    <p:sldLayoutId id="2147483697" r:id="rId14"/>
    <p:sldLayoutId id="2147483698" r:id="rId15"/>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hyperlink" Target="03-22-2010-12-18-chapter-18-alma-the-younger-repents-720p-eng.mp4" TargetMode="External"/><Relationship Id="rId1" Type="http://schemas.openxmlformats.org/officeDocument/2006/relationships/slideLayout" Target="../slideLayouts/slideLayout2.xml"/><Relationship Id="rId4" Type="http://schemas.openxmlformats.org/officeDocument/2006/relationships/slide" Target="slide5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criptures.lds.org/dc/58/42#42"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473075" y="2212975"/>
            <a:ext cx="7119938" cy="1203325"/>
          </a:xfrm>
        </p:spPr>
        <p:txBody>
          <a:bodyPr/>
          <a:lstStyle/>
          <a:p>
            <a:pPr algn="ctr" fontAlgn="auto">
              <a:spcAft>
                <a:spcPts val="0"/>
              </a:spcAft>
              <a:defRPr/>
            </a:pPr>
            <a:r>
              <a:rPr lang="en-US" sz="4000" dirty="0" smtClean="0"/>
              <a:t>Lesson 22: The Atonement of Jesus Christ</a:t>
            </a:r>
            <a:endParaRPr lang="en-US" sz="4000" dirty="0"/>
          </a:p>
        </p:txBody>
      </p:sp>
      <p:sp>
        <p:nvSpPr>
          <p:cNvPr id="3" name="Subtitle 2"/>
          <p:cNvSpPr>
            <a:spLocks noGrp="1"/>
          </p:cNvSpPr>
          <p:nvPr>
            <p:ph type="subTitle" idx="1"/>
          </p:nvPr>
        </p:nvSpPr>
        <p:spPr>
          <a:xfrm rot="19140000">
            <a:off x="-1071563" y="3127375"/>
            <a:ext cx="9569451" cy="328613"/>
          </a:xfrm>
        </p:spPr>
        <p:txBody>
          <a:bodyPr anchor="b">
            <a:noAutofit/>
          </a:bodyPr>
          <a:lstStyle/>
          <a:p>
            <a:pPr algn="ctr"/>
            <a:r>
              <a:rPr sz="900" cap="none">
                <a:ea typeface="Tunga" pitchFamily="2"/>
              </a:rPr>
              <a:t>“LESSON 22: THE ATONEMENT OF JESUS CHRIST,” </a:t>
            </a:r>
            <a:r>
              <a:rPr sz="900" i="1" cap="none">
                <a:ea typeface="Tunga" pitchFamily="2"/>
              </a:rPr>
              <a:t>PRIMARY 3: CHOOSE THE RIGHT B, </a:t>
            </a:r>
            <a:r>
              <a:rPr sz="900" cap="none">
                <a:ea typeface="Tunga" pitchFamily="2"/>
              </a:rPr>
              <a:t>(1994),103</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38251">
            <a:off x="3499740" y="2164055"/>
            <a:ext cx="5077489" cy="339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477000"/>
          </a:xfrm>
        </p:spPr>
        <p:txBody>
          <a:bodyPr rtlCol="0" anchor="ctr">
            <a:normAutofit/>
          </a:bodyPr>
          <a:lstStyle/>
          <a:p>
            <a:pPr marL="571500" indent="-5715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While Josh and his mother were shopping, Josh had taken something from the store without paying for it. </a:t>
            </a:r>
            <a:endParaRPr lang="en-US" sz="3200" dirty="0" smtClean="0">
              <a:effectLst>
                <a:outerShdw blurRad="38100" dist="38100" dir="2700000" algn="tl">
                  <a:srgbClr val="000000">
                    <a:alpha val="43137"/>
                  </a:srgbClr>
                </a:outerShdw>
              </a:effectLst>
            </a:endParaRPr>
          </a:p>
          <a:p>
            <a:pPr marL="571500" indent="-5715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Josh </a:t>
            </a:r>
            <a:r>
              <a:rPr lang="en-US" sz="3200" dirty="0">
                <a:effectLst>
                  <a:outerShdw blurRad="38100" dist="38100" dir="2700000" algn="tl">
                    <a:srgbClr val="000000">
                      <a:alpha val="43137"/>
                    </a:srgbClr>
                  </a:outerShdw>
                </a:effectLst>
              </a:rPr>
              <a:t>knew he had done the wrong thing. </a:t>
            </a:r>
            <a:endParaRPr lang="en-US" sz="3200" dirty="0" smtClean="0">
              <a:effectLst>
                <a:outerShdw blurRad="38100" dist="38100" dir="2700000" algn="tl">
                  <a:srgbClr val="000000">
                    <a:alpha val="43137"/>
                  </a:srgbClr>
                </a:outerShdw>
              </a:effectLst>
            </a:endParaRPr>
          </a:p>
          <a:p>
            <a:pPr marL="571500" indent="-5715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He </a:t>
            </a:r>
            <a:r>
              <a:rPr lang="en-US" sz="3200" dirty="0">
                <a:effectLst>
                  <a:outerShdw blurRad="38100" dist="38100" dir="2700000" algn="tl">
                    <a:srgbClr val="000000">
                      <a:alpha val="43137"/>
                    </a:srgbClr>
                  </a:outerShdw>
                </a:effectLst>
              </a:rPr>
              <a:t>had just been baptized and knew that he should have chosen the right.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477000"/>
          </a:xfrm>
        </p:spPr>
        <p:txBody>
          <a:bodyPr rtlCol="0" anchor="ctr">
            <a:normAutofit/>
          </a:bodyPr>
          <a:lstStyle/>
          <a:p>
            <a:pPr marL="571500" indent="-5715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How did Josh </a:t>
            </a:r>
            <a:r>
              <a:rPr lang="en-US" sz="3200" dirty="0">
                <a:effectLst>
                  <a:outerShdw blurRad="38100" dist="38100" dir="2700000" algn="tl">
                    <a:srgbClr val="000000">
                      <a:alpha val="43137"/>
                    </a:srgbClr>
                  </a:outerShdw>
                </a:effectLst>
              </a:rPr>
              <a:t>felt about what he had stolen. </a:t>
            </a:r>
            <a:endParaRPr lang="en-US" sz="3200" dirty="0" smtClean="0">
              <a:effectLst>
                <a:outerShdw blurRad="38100" dist="38100" dir="2700000" algn="tl">
                  <a:srgbClr val="000000">
                    <a:alpha val="43137"/>
                  </a:srgbClr>
                </a:outerShdw>
              </a:effectLst>
            </a:endParaRPr>
          </a:p>
          <a:p>
            <a:pPr marL="571500" indent="-5715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Would someone like to pretend to be </a:t>
            </a:r>
            <a:r>
              <a:rPr lang="en-US" sz="3200" dirty="0">
                <a:effectLst>
                  <a:outerShdw blurRad="38100" dist="38100" dir="2700000" algn="tl">
                    <a:srgbClr val="000000">
                      <a:alpha val="43137"/>
                    </a:srgbClr>
                  </a:outerShdw>
                </a:effectLst>
              </a:rPr>
              <a:t>Josh. </a:t>
            </a:r>
            <a:endParaRPr lang="en-US" sz="3200" dirty="0" smtClean="0">
              <a:effectLst>
                <a:outerShdw blurRad="38100" dist="38100" dir="2700000" algn="tl">
                  <a:srgbClr val="000000">
                    <a:alpha val="43137"/>
                  </a:srgbClr>
                </a:outerShdw>
              </a:effectLst>
            </a:endParaRPr>
          </a:p>
          <a:p>
            <a:pPr marL="571500" indent="-5715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Try putting the full backpack over your shoulder.</a:t>
            </a:r>
          </a:p>
          <a:p>
            <a:pPr marL="571500" indent="-5715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Josh </a:t>
            </a:r>
            <a:r>
              <a:rPr lang="en-US" sz="3200" dirty="0">
                <a:effectLst>
                  <a:outerShdw blurRad="38100" dist="38100" dir="2700000" algn="tl">
                    <a:srgbClr val="000000">
                      <a:alpha val="43137"/>
                    </a:srgbClr>
                  </a:outerShdw>
                </a:effectLst>
              </a:rPr>
              <a:t>did not feel good about stealing. </a:t>
            </a:r>
            <a:endParaRPr lang="en-US" sz="3200" dirty="0" smtClean="0">
              <a:effectLst>
                <a:outerShdw blurRad="38100" dist="38100" dir="2700000" algn="tl">
                  <a:srgbClr val="000000">
                    <a:alpha val="43137"/>
                  </a:srgbClr>
                </a:outerShdw>
              </a:effectLst>
            </a:endParaRPr>
          </a:p>
          <a:p>
            <a:pPr marL="571500" indent="-5715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It </a:t>
            </a:r>
            <a:r>
              <a:rPr lang="en-US" sz="3200" dirty="0">
                <a:effectLst>
                  <a:outerShdw blurRad="38100" dist="38100" dir="2700000" algn="tl">
                    <a:srgbClr val="000000">
                      <a:alpha val="43137"/>
                    </a:srgbClr>
                  </a:outerShdw>
                </a:effectLst>
              </a:rPr>
              <a:t>was like a heavy weight inside that kept him from being completely happy.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800" cy="4648200"/>
          </a:xfrm>
        </p:spPr>
        <p:txBody>
          <a:bodyPr rtlCol="0">
            <a:normAutofit/>
          </a:bodyPr>
          <a:lstStyle/>
          <a:p>
            <a:pPr marL="457200" indent="-457200" fontAlgn="auto">
              <a:spcAft>
                <a:spcPts val="0"/>
              </a:spcAft>
              <a:buFont typeface="Arial" pitchFamily="34" charset="0"/>
              <a:buChar char="•"/>
              <a:defRPr/>
            </a:pPr>
            <a:r>
              <a:rPr lang="en-US" sz="3200" dirty="0"/>
              <a:t>How could Josh become happier? </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800" cy="4648200"/>
          </a:xfrm>
        </p:spPr>
        <p:txBody>
          <a:bodyPr rtlCol="0">
            <a:normAutofit/>
          </a:bodyPr>
          <a:lstStyle/>
          <a:p>
            <a:pPr marL="457200" indent="-457200" fontAlgn="auto">
              <a:spcAft>
                <a:spcPts val="0"/>
              </a:spcAft>
              <a:buFont typeface="Arial" pitchFamily="34" charset="0"/>
              <a:buChar char="•"/>
              <a:defRPr/>
            </a:pPr>
            <a:r>
              <a:rPr lang="en-US" sz="3200" dirty="0"/>
              <a:t>How could Josh become happier? </a:t>
            </a:r>
            <a:endParaRPr lang="en-US" sz="3200" dirty="0" smtClean="0"/>
          </a:p>
          <a:p>
            <a:pPr marL="745236" lvl="3" indent="-457200" fontAlgn="auto">
              <a:spcAft>
                <a:spcPts val="0"/>
              </a:spcAft>
              <a:buFont typeface="Arial" pitchFamily="34" charset="0"/>
              <a:buChar char="•"/>
              <a:defRPr/>
            </a:pPr>
            <a:r>
              <a:rPr lang="en-US" sz="3200" dirty="0" smtClean="0">
                <a:solidFill>
                  <a:srgbClr val="FFC000"/>
                </a:solidFill>
                <a:effectLst>
                  <a:outerShdw blurRad="38100" dist="38100" dir="2700000" algn="tl">
                    <a:srgbClr val="000000">
                      <a:alpha val="43137"/>
                    </a:srgbClr>
                  </a:outerShdw>
                </a:effectLst>
              </a:rPr>
              <a:t>By </a:t>
            </a:r>
            <a:r>
              <a:rPr lang="en-US" sz="3200" dirty="0">
                <a:solidFill>
                  <a:srgbClr val="FFC000"/>
                </a:solidFill>
                <a:effectLst>
                  <a:outerShdw blurRad="38100" dist="38100" dir="2700000" algn="tl">
                    <a:srgbClr val="000000">
                      <a:alpha val="43137"/>
                    </a:srgbClr>
                  </a:outerShdw>
                </a:effectLst>
              </a:rPr>
              <a:t>repenting</a:t>
            </a:r>
            <a:r>
              <a:rPr lang="en-US" sz="3200" dirty="0" smtClean="0">
                <a:solidFill>
                  <a:srgbClr val="FFC000"/>
                </a:solidFill>
                <a:effectLst>
                  <a:outerShdw blurRad="38100" dist="38100" dir="2700000" algn="tl">
                    <a:srgbClr val="000000">
                      <a:alpha val="43137"/>
                    </a:srgbClr>
                  </a:outerShdw>
                </a:effectLst>
              </a:rPr>
              <a:t>.</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800" cy="4648200"/>
          </a:xfrm>
        </p:spPr>
        <p:txBody>
          <a:bodyPr>
            <a:normAutofit/>
          </a:bodyPr>
          <a:lstStyle/>
          <a:p>
            <a:pPr marL="457200" indent="-457200">
              <a:buFont typeface="Arial" charset="0"/>
              <a:buChar char="•"/>
            </a:pPr>
            <a:r>
              <a:rPr lang="en-US" sz="3200" smtClean="0"/>
              <a:t>How could Josh become happier? </a:t>
            </a:r>
          </a:p>
          <a:p>
            <a:pPr marL="744538" lvl="3" indent="-457200">
              <a:buFont typeface="Arial" charset="0"/>
              <a:buChar char="•"/>
            </a:pPr>
            <a:r>
              <a:rPr lang="en-US" sz="3200" smtClean="0">
                <a:solidFill>
                  <a:srgbClr val="FFC000"/>
                </a:solidFill>
                <a:effectLst>
                  <a:outerShdw blurRad="38100" dist="38100" dir="2700000" algn="tl">
                    <a:srgbClr val="C0C0C0"/>
                  </a:outerShdw>
                </a:effectLst>
              </a:rPr>
              <a:t>By repenting.</a:t>
            </a:r>
          </a:p>
          <a:p>
            <a:pPr marL="744538" lvl="3" indent="-457200">
              <a:buFont typeface="Arial" charset="0"/>
              <a:buChar char="•"/>
            </a:pPr>
            <a:endParaRPr lang="en-US" sz="3200" smtClean="0">
              <a:solidFill>
                <a:srgbClr val="FFC000"/>
              </a:solidFill>
              <a:effectLst>
                <a:outerShdw blurRad="38100" dist="38100" dir="2700000" algn="tl">
                  <a:srgbClr val="C0C0C0"/>
                </a:outerShdw>
              </a:effectLst>
            </a:endParaRPr>
          </a:p>
          <a:p>
            <a:pPr marL="457200" indent="-457200">
              <a:buFont typeface="Arial" charset="0"/>
              <a:buChar char="•"/>
            </a:pPr>
            <a:r>
              <a:rPr lang="en-US" sz="3200" smtClean="0"/>
              <a:t>What can Josh do to correct his wrong choice?</a:t>
            </a:r>
            <a:endParaRPr lang="en-US" sz="3200" smtClean="0">
              <a:solidFill>
                <a:srgbClr val="FFC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686800" cy="4648200"/>
          </a:xfrm>
        </p:spPr>
        <p:txBody>
          <a:bodyPr rtlCol="0">
            <a:normAutofit/>
          </a:bodyPr>
          <a:lstStyle/>
          <a:p>
            <a:pPr marL="457200" indent="-457200" fontAlgn="auto">
              <a:spcAft>
                <a:spcPts val="0"/>
              </a:spcAft>
              <a:buFont typeface="Arial" pitchFamily="34" charset="0"/>
              <a:buChar char="•"/>
              <a:defRPr/>
            </a:pPr>
            <a:r>
              <a:rPr lang="en-US" sz="3200" dirty="0"/>
              <a:t>How could Josh become happier? </a:t>
            </a:r>
            <a:endParaRPr lang="en-US" sz="3200" dirty="0" smtClean="0"/>
          </a:p>
          <a:p>
            <a:pPr marL="745236" lvl="3" indent="-457200" fontAlgn="auto">
              <a:spcAft>
                <a:spcPts val="0"/>
              </a:spcAft>
              <a:buFont typeface="Arial" pitchFamily="34" charset="0"/>
              <a:buChar char="•"/>
              <a:defRPr/>
            </a:pPr>
            <a:r>
              <a:rPr lang="en-US" sz="3200" dirty="0" smtClean="0">
                <a:solidFill>
                  <a:srgbClr val="FFC000"/>
                </a:solidFill>
                <a:effectLst>
                  <a:outerShdw blurRad="38100" dist="38100" dir="2700000" algn="tl">
                    <a:srgbClr val="000000">
                      <a:alpha val="43137"/>
                    </a:srgbClr>
                  </a:outerShdw>
                </a:effectLst>
              </a:rPr>
              <a:t>By </a:t>
            </a:r>
            <a:r>
              <a:rPr lang="en-US" sz="3200" dirty="0">
                <a:solidFill>
                  <a:srgbClr val="FFC000"/>
                </a:solidFill>
                <a:effectLst>
                  <a:outerShdw blurRad="38100" dist="38100" dir="2700000" algn="tl">
                    <a:srgbClr val="000000">
                      <a:alpha val="43137"/>
                    </a:srgbClr>
                  </a:outerShdw>
                </a:effectLst>
              </a:rPr>
              <a:t>repenting</a:t>
            </a:r>
            <a:r>
              <a:rPr lang="en-US" sz="3200" dirty="0" smtClean="0">
                <a:solidFill>
                  <a:srgbClr val="FFC000"/>
                </a:solidFill>
                <a:effectLst>
                  <a:outerShdw blurRad="38100" dist="38100" dir="2700000" algn="tl">
                    <a:srgbClr val="000000">
                      <a:alpha val="43137"/>
                    </a:srgbClr>
                  </a:outerShdw>
                </a:effectLst>
              </a:rPr>
              <a:t>.</a:t>
            </a:r>
          </a:p>
          <a:p>
            <a:pPr marL="745236" lvl="3" indent="-457200" fontAlgn="auto">
              <a:spcAft>
                <a:spcPts val="0"/>
              </a:spcAft>
              <a:buFont typeface="Arial" pitchFamily="34" charset="0"/>
              <a:buChar char="•"/>
              <a:defRPr/>
            </a:pPr>
            <a:endParaRPr lang="en-US" sz="3200" dirty="0">
              <a:solidFill>
                <a:srgbClr val="FFC000"/>
              </a:solidFill>
              <a:effectLst>
                <a:outerShdw blurRad="38100" dist="38100" dir="2700000" algn="tl">
                  <a:srgbClr val="000000">
                    <a:alpha val="43137"/>
                  </a:srgbClr>
                </a:outerShdw>
              </a:effectLst>
            </a:endParaRPr>
          </a:p>
          <a:p>
            <a:pPr marL="457200" indent="-457200" fontAlgn="auto">
              <a:spcAft>
                <a:spcPts val="0"/>
              </a:spcAft>
              <a:buFont typeface="Arial" pitchFamily="34" charset="0"/>
              <a:buChar char="•"/>
              <a:defRPr/>
            </a:pPr>
            <a:r>
              <a:rPr lang="en-US" sz="3200" dirty="0" smtClean="0"/>
              <a:t>What </a:t>
            </a:r>
            <a:r>
              <a:rPr lang="en-US" sz="3200" dirty="0"/>
              <a:t>can Josh do to correct his wrong choice? </a:t>
            </a:r>
            <a:endParaRPr lang="en-US" sz="3200" dirty="0" smtClean="0"/>
          </a:p>
          <a:p>
            <a:pPr marL="745236" lvl="3" indent="-457200" fontAlgn="auto">
              <a:spcAft>
                <a:spcPts val="0"/>
              </a:spcAft>
              <a:buFont typeface="Arial" pitchFamily="34" charset="0"/>
              <a:buChar char="•"/>
              <a:defRPr/>
            </a:pPr>
            <a:r>
              <a:rPr lang="en-US" sz="3200" dirty="0" smtClean="0">
                <a:solidFill>
                  <a:srgbClr val="FFC000"/>
                </a:solidFill>
                <a:effectLst>
                  <a:outerShdw blurRad="38100" dist="38100" dir="2700000" algn="tl">
                    <a:srgbClr val="000000">
                      <a:alpha val="43137"/>
                    </a:srgbClr>
                  </a:outerShdw>
                </a:effectLst>
              </a:rPr>
              <a:t>Repent.</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276600" y="228600"/>
            <a:ext cx="5791200" cy="6477000"/>
          </a:xfrm>
        </p:spPr>
        <p:txBody>
          <a:bodyPr rtlCol="0" anchor="ctr">
            <a:no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Do you remember a few weeks ago we learned about the steps to repentance?</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276600" y="1143000"/>
            <a:ext cx="5791200" cy="5562600"/>
          </a:xfrm>
        </p:spPr>
        <p:txBody>
          <a:bodyPr rtlCol="0">
            <a:no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What can Josh do to repent? </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276600" y="1143000"/>
            <a:ext cx="5791200" cy="5562600"/>
          </a:xfrm>
        </p:spPr>
        <p:txBody>
          <a:bodyPr rtlCol="0">
            <a:no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What can Josh do to repent? </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Take back what he had stolen</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276600" y="1143000"/>
            <a:ext cx="5791200" cy="5562600"/>
          </a:xfrm>
        </p:spPr>
        <p:txBody>
          <a:bodyPr rtlCol="0">
            <a:no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What can Josh do to repent? </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Take back what he had stolen</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Pay for what he had stolen</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325" y="1100138"/>
            <a:ext cx="7521575" cy="3929062"/>
          </a:xfrm>
        </p:spPr>
        <p:txBody>
          <a:bodyPr rtlCol="0" anchor="ctr">
            <a:normAutofit/>
          </a:bodyPr>
          <a:lstStyle/>
          <a:p>
            <a:pPr marL="0" indent="0" algn="ctr" fontAlgn="auto">
              <a:spcAft>
                <a:spcPts val="0"/>
              </a:spcAft>
              <a:buFont typeface="Arial" pitchFamily="34" charset="0"/>
              <a:buNone/>
              <a:defRPr/>
            </a:pPr>
            <a:r>
              <a:rPr lang="en-US" sz="4000" dirty="0"/>
              <a:t>To help the children realize that people can repent because Jesus Christ atoned for our sins.</a:t>
            </a:r>
            <a:endParaRPr lang="en-US" sz="4000" dirty="0">
              <a:effectLst>
                <a:outerShdw blurRad="38100" dist="38100" dir="2700000" algn="tl">
                  <a:srgbClr val="000000">
                    <a:alpha val="43137"/>
                  </a:srgbClr>
                </a:outerShdw>
              </a:effectLst>
            </a:endParaRPr>
          </a:p>
        </p:txBody>
      </p:sp>
      <p:sp>
        <p:nvSpPr>
          <p:cNvPr id="9219" name="Title 2"/>
          <p:cNvSpPr>
            <a:spLocks noGrp="1"/>
          </p:cNvSpPr>
          <p:nvPr>
            <p:ph type="title"/>
          </p:nvPr>
        </p:nvSpPr>
        <p:spPr/>
        <p:txBody>
          <a:bodyPr/>
          <a:lstStyle/>
          <a:p>
            <a:pPr fontAlgn="auto">
              <a:spcAft>
                <a:spcPts val="0"/>
              </a:spcAft>
              <a:defRPr/>
            </a:pPr>
            <a:r>
              <a:rPr lang="en-US" smtClean="0"/>
              <a:t>Purpose</a:t>
            </a:r>
          </a:p>
        </p:txBody>
      </p:sp>
    </p:spTree>
  </p:cSld>
  <p:clrMapOvr>
    <a:masterClrMapping/>
  </p:clrMapOvr>
  <p:transition spd="slow">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276600" y="1143000"/>
            <a:ext cx="5791200" cy="5562600"/>
          </a:xfrm>
        </p:spPr>
        <p:txBody>
          <a:bodyPr rtlCol="0">
            <a:no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What can Josh do to repent? </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Take back what he had stolen</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Pay for what he had stolen</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Apologize to the storekeeper</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276600" y="1143000"/>
            <a:ext cx="5791200" cy="5562600"/>
          </a:xfrm>
        </p:spPr>
        <p:txBody>
          <a:bodyPr rtlCol="0">
            <a:no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What can Josh do to repent? </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Take back what he had stolen</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Pay for what he had stolen</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Apologize to the storekeeper</a:t>
            </a:r>
          </a:p>
          <a:p>
            <a:pPr marL="745236" lvl="3"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Offer to do something for the storekeeper to make up for the wrong</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276600" y="228600"/>
            <a:ext cx="5791200" cy="6477000"/>
          </a:xfrm>
        </p:spPr>
        <p:txBody>
          <a:bodyPr rtlCol="0" anchor="ctr">
            <a:no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When we repent, we free ourselves from heavy, sad feelings, and we are happier. </a:t>
            </a:r>
          </a:p>
          <a:p>
            <a:pPr marL="457200" indent="-457200" fontAlgn="auto">
              <a:spcAft>
                <a:spcPts val="0"/>
              </a:spcAft>
              <a:buFont typeface="Arial" pitchFamily="34" charset="0"/>
              <a:buChar char="•"/>
              <a:defRPr/>
            </a:pPr>
            <a:endParaRPr lang="en-US" sz="3200" dirty="0" smtClean="0">
              <a:effectLst>
                <a:outerShdw blurRad="38100" dist="38100" dir="2700000" algn="tl">
                  <a:srgbClr val="000000">
                    <a:alpha val="43137"/>
                  </a:srgbClr>
                </a:outerShdw>
              </a:effectLst>
            </a:endParaRPr>
          </a:p>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The opportunity to repent and be forgiven is a wonderful blessing. </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dissolve">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G:\Graphics\WMF\gospel Art\Portrait-of-christ-carl-bloch-205065-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2400"/>
            <a:ext cx="51641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
          <p:cNvSpPr>
            <a:spLocks noGrp="1"/>
          </p:cNvSpPr>
          <p:nvPr>
            <p:ph idx="1"/>
          </p:nvPr>
        </p:nvSpPr>
        <p:spPr>
          <a:xfrm>
            <a:off x="152400" y="228600"/>
            <a:ext cx="8839200" cy="6477000"/>
          </a:xfrm>
        </p:spPr>
        <p:txBody>
          <a:bodyPr rtlCol="0" anchor="ctr">
            <a:noAutofit/>
          </a:bodyPr>
          <a:lstStyle/>
          <a:p>
            <a:pPr marL="0" indent="0" algn="ctr" fontAlgn="auto">
              <a:spcAft>
                <a:spcPts val="0"/>
              </a:spcAft>
              <a:buFont typeface="Arial" pitchFamily="34" charset="0"/>
              <a:buNone/>
              <a:defRPr/>
            </a:pPr>
            <a:r>
              <a:rPr lang="en-US" sz="3200" dirty="0" smtClean="0">
                <a:solidFill>
                  <a:srgbClr val="00B0F0"/>
                </a:solidFill>
                <a:effectLst>
                  <a:outerShdw blurRad="38100" dist="38100" dir="2700000" algn="tl">
                    <a:srgbClr val="000000">
                      <a:alpha val="43137"/>
                    </a:srgbClr>
                  </a:outerShdw>
                </a:effectLst>
              </a:rPr>
              <a:t>The </a:t>
            </a:r>
            <a:r>
              <a:rPr lang="en-US" sz="3200" dirty="0">
                <a:solidFill>
                  <a:srgbClr val="00B0F0"/>
                </a:solidFill>
                <a:effectLst>
                  <a:outerShdw blurRad="38100" dist="38100" dir="2700000" algn="tl">
                    <a:srgbClr val="000000">
                      <a:alpha val="43137"/>
                    </a:srgbClr>
                  </a:outerShdw>
                </a:effectLst>
              </a:rPr>
              <a:t>Savior made it possible for people to be forgiven.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a:spLocks noGrp="1"/>
          </p:cNvSpPr>
          <p:nvPr>
            <p:ph idx="1"/>
          </p:nvPr>
        </p:nvSpPr>
        <p:spPr>
          <a:xfrm>
            <a:off x="152400" y="228600"/>
            <a:ext cx="8839200" cy="6477000"/>
          </a:xfrm>
        </p:spPr>
        <p:txBody>
          <a:bodyPr rtlCol="0" anchor="ctr">
            <a:noAutofit/>
          </a:bodyPr>
          <a:lstStyle/>
          <a:p>
            <a:pPr marL="0" indent="0" algn="ctr" fontAlgn="auto">
              <a:spcAft>
                <a:spcPts val="0"/>
              </a:spcAft>
              <a:buFont typeface="Arial" pitchFamily="34" charset="0"/>
              <a:buNone/>
              <a:defRPr/>
            </a:pPr>
            <a:r>
              <a:rPr lang="en-US" sz="3200" dirty="0" smtClean="0">
                <a:solidFill>
                  <a:srgbClr val="00B0F0"/>
                </a:solidFill>
                <a:effectLst>
                  <a:outerShdw blurRad="38100" dist="38100" dir="2700000" algn="tl">
                    <a:srgbClr val="000000">
                      <a:alpha val="43137"/>
                    </a:srgbClr>
                  </a:outerShdw>
                </a:effectLst>
              </a:rPr>
              <a:t>The </a:t>
            </a:r>
            <a:r>
              <a:rPr lang="en-US" sz="3200" dirty="0">
                <a:solidFill>
                  <a:srgbClr val="00B0F0"/>
                </a:solidFill>
                <a:effectLst>
                  <a:outerShdw blurRad="38100" dist="38100" dir="2700000" algn="tl">
                    <a:srgbClr val="000000">
                      <a:alpha val="43137"/>
                    </a:srgbClr>
                  </a:outerShdw>
                </a:effectLst>
              </a:rPr>
              <a:t>Savior made it possible for people to be forgiven. </a:t>
            </a:r>
          </a:p>
        </p:txBody>
      </p:sp>
      <p:pic>
        <p:nvPicPr>
          <p:cNvPr id="33795" name="Picture 3" descr="G:\Graphics\WMF\gospel Art\Portrait-of-christ-carl-bloch-205065-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2400"/>
            <a:ext cx="51641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a:spLocks noGrp="1"/>
          </p:cNvSpPr>
          <p:nvPr>
            <p:ph idx="1"/>
          </p:nvPr>
        </p:nvSpPr>
        <p:spPr>
          <a:xfrm>
            <a:off x="152400" y="76200"/>
            <a:ext cx="8915400" cy="2559050"/>
          </a:xfrm>
        </p:spPr>
        <p:txBody>
          <a:bodyPr rtlCol="0">
            <a:no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Shortly </a:t>
            </a:r>
            <a:r>
              <a:rPr lang="en-US" sz="3200" dirty="0">
                <a:effectLst>
                  <a:outerShdw blurRad="38100" dist="38100" dir="2700000" algn="tl">
                    <a:srgbClr val="000000">
                      <a:alpha val="43137"/>
                    </a:srgbClr>
                  </a:outerShdw>
                </a:effectLst>
              </a:rPr>
              <a:t>before Jesus Christ died on the cross, he and his Apostles went to a garden called Gethsemane. </a:t>
            </a:r>
            <a:endParaRPr lang="en-US" sz="3200" dirty="0" smtClean="0">
              <a:effectLst>
                <a:outerShdw blurRad="38100" dist="38100" dir="2700000" algn="tl">
                  <a:srgbClr val="000000">
                    <a:alpha val="43137"/>
                  </a:srgbClr>
                </a:outerShdw>
              </a:effectLst>
            </a:endParaRPr>
          </a:p>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Three </a:t>
            </a:r>
            <a:r>
              <a:rPr lang="en-US" sz="3200" dirty="0">
                <a:effectLst>
                  <a:outerShdw blurRad="38100" dist="38100" dir="2700000" algn="tl">
                    <a:srgbClr val="000000">
                      <a:alpha val="43137"/>
                    </a:srgbClr>
                  </a:outerShdw>
                </a:effectLst>
              </a:rPr>
              <a:t>of the Apostles—Peter, James, and John—went into the garden with </a:t>
            </a:r>
            <a:r>
              <a:rPr lang="en-US" sz="3200" dirty="0" smtClean="0">
                <a:effectLst>
                  <a:outerShdw blurRad="38100" dist="38100" dir="2700000" algn="tl">
                    <a:srgbClr val="000000">
                      <a:alpha val="43137"/>
                    </a:srgbClr>
                  </a:outerShdw>
                </a:effectLst>
              </a:rPr>
              <a:t>him</a:t>
            </a:r>
            <a:endParaRPr lang="en-US" sz="3200" dirty="0">
              <a:effectLst>
                <a:outerShdw blurRad="38100" dist="38100" dir="2700000" algn="tl">
                  <a:srgbClr val="000000">
                    <a:alpha val="43137"/>
                  </a:srgbClr>
                </a:outerShdw>
              </a:effectLst>
            </a:endParaRPr>
          </a:p>
        </p:txBody>
      </p:sp>
      <p:pic>
        <p:nvPicPr>
          <p:cNvPr id="34819" name="Picture 3" descr="G:\Graphics\WMF\gospel Art\Greatest-of-all-parson-360204-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338" y="2711450"/>
            <a:ext cx="306546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
          <p:cNvSpPr txBox="1">
            <a:spLocks/>
          </p:cNvSpPr>
          <p:nvPr/>
        </p:nvSpPr>
        <p:spPr>
          <a:xfrm>
            <a:off x="152400" y="2590800"/>
            <a:ext cx="5700713" cy="41148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They waited a short distance away while Jesus went farther into the garden and prayed to Heavenly Father. </a:t>
            </a:r>
          </a:p>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Jesus knew that he would have to suffer for us so that we could repent and be forgiven of our sins. </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dissolve">
                                      <p:cBhvr>
                                        <p:cTn id="17" dur="500"/>
                                        <p:tgtEl>
                                          <p:spTgt spid="1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dissolve">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autoUpdateAnimBg="0"/>
      <p:bldP spid="14"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a:spLocks noGrp="1"/>
          </p:cNvSpPr>
          <p:nvPr>
            <p:ph idx="1"/>
          </p:nvPr>
        </p:nvSpPr>
        <p:spPr>
          <a:xfrm>
            <a:off x="152400" y="152400"/>
            <a:ext cx="8915400" cy="2559050"/>
          </a:xfrm>
        </p:spPr>
        <p:txBody>
          <a:bodyPr rtlCol="0" anchor="ctr">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In the Garden of Gethsemane and on the cross, Jesus suffered great pain for us. </a:t>
            </a:r>
          </a:p>
        </p:txBody>
      </p:sp>
      <p:pic>
        <p:nvPicPr>
          <p:cNvPr id="35843" name="Picture 3" descr="G:\Graphics\WMF\gospel Art\Greatest-of-all-parson-360204-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338" y="2711450"/>
            <a:ext cx="306546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
          <p:cNvSpPr txBox="1">
            <a:spLocks/>
          </p:cNvSpPr>
          <p:nvPr/>
        </p:nvSpPr>
        <p:spPr>
          <a:xfrm>
            <a:off x="152400" y="2590800"/>
            <a:ext cx="5700713" cy="3657600"/>
          </a:xfrm>
          <a:prstGeom prst="rect">
            <a:avLst/>
          </a:prstGeom>
        </p:spPr>
        <p:txBody>
          <a:bodyPr anchor="ct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He suffered for our sins, or the wrong things we do.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autoUpdateAnimBg="0"/>
      <p:bldP spid="14"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152400"/>
            <a:ext cx="8686800" cy="762000"/>
          </a:xfrm>
        </p:spPr>
        <p:txBody>
          <a:bodyPr/>
          <a:lstStyle/>
          <a:p>
            <a:pPr algn="ctr" fontAlgn="auto">
              <a:spcAft>
                <a:spcPts val="0"/>
              </a:spcAft>
              <a:defRPr/>
            </a:pPr>
            <a:r>
              <a:rPr lang="en-US" sz="4000" dirty="0" smtClean="0"/>
              <a:t>ATONEMENT</a:t>
            </a:r>
          </a:p>
        </p:txBody>
      </p:sp>
      <p:sp>
        <p:nvSpPr>
          <p:cNvPr id="3" name="Content Placeholder 2"/>
          <p:cNvSpPr>
            <a:spLocks noGrp="1"/>
          </p:cNvSpPr>
          <p:nvPr>
            <p:ph idx="1"/>
          </p:nvPr>
        </p:nvSpPr>
        <p:spPr>
          <a:xfrm>
            <a:off x="152400" y="1447800"/>
            <a:ext cx="8839200" cy="5151438"/>
          </a:xfrm>
        </p:spPr>
        <p:txBody>
          <a:bodyPr rtlCol="0">
            <a:normAutofit/>
          </a:bodyPr>
          <a:lstStyle/>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The </a:t>
            </a:r>
            <a:r>
              <a:rPr lang="en-US" sz="3200" dirty="0">
                <a:effectLst>
                  <a:outerShdw blurRad="38100" dist="38100" dir="2700000" algn="tl">
                    <a:srgbClr val="000000">
                      <a:alpha val="43137"/>
                    </a:srgbClr>
                  </a:outerShdw>
                </a:effectLst>
              </a:rPr>
              <a:t>Atonement means that Jesus Christ paid the price for our sins so that we could repent and be forgiven</a:t>
            </a:r>
            <a:r>
              <a:rPr lang="en-US" sz="3200" dirty="0" smtClean="0">
                <a:effectLst>
                  <a:outerShdw blurRad="38100" dist="38100" dir="2700000" algn="tl">
                    <a:srgbClr val="000000">
                      <a:alpha val="43137"/>
                    </a:srgbClr>
                  </a:outerShdw>
                </a:effectLst>
              </a:rPr>
              <a:t>.</a:t>
            </a:r>
          </a:p>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He </a:t>
            </a:r>
            <a:r>
              <a:rPr lang="en-US" sz="3200" dirty="0">
                <a:effectLst>
                  <a:outerShdw blurRad="38100" dist="38100" dir="2700000" algn="tl">
                    <a:srgbClr val="000000">
                      <a:alpha val="43137"/>
                    </a:srgbClr>
                  </a:outerShdw>
                </a:effectLst>
              </a:rPr>
              <a:t>did this because he loves us and because he wanted to make it possible for us to repent and be clean. </a:t>
            </a:r>
            <a:endParaRPr lang="en-US" sz="3200" dirty="0" smtClean="0">
              <a:effectLst>
                <a:outerShdw blurRad="38100" dist="38100" dir="2700000" algn="tl">
                  <a:srgbClr val="000000">
                    <a:alpha val="43137"/>
                  </a:srgbClr>
                </a:outerShdw>
              </a:effectLst>
            </a:endParaRPr>
          </a:p>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We </a:t>
            </a:r>
            <a:r>
              <a:rPr lang="en-US" sz="3200" dirty="0">
                <a:effectLst>
                  <a:outerShdw blurRad="38100" dist="38100" dir="2700000" algn="tl">
                    <a:srgbClr val="000000">
                      <a:alpha val="43137"/>
                    </a:srgbClr>
                  </a:outerShdw>
                </a:effectLst>
              </a:rPr>
              <a:t>say that he atoned for our sins and wrong choices. </a:t>
            </a:r>
            <a:endParaRPr lang="en-US" sz="3200" dirty="0" smtClean="0">
              <a:effectLst>
                <a:outerShdw blurRad="38100" dist="38100" dir="2700000" algn="tl">
                  <a:srgbClr val="000000">
                    <a:alpha val="43137"/>
                  </a:srgbClr>
                </a:outerShdw>
              </a:effectLst>
            </a:endParaRPr>
          </a:p>
          <a:p>
            <a:pPr marL="457200" indent="-457200" fontAlgn="auto">
              <a:spcAft>
                <a:spcPts val="0"/>
              </a:spcAft>
              <a:buFont typeface="Arial" pitchFamily="34" charset="0"/>
              <a:buChar char="•"/>
              <a:defRPr/>
            </a:pPr>
            <a:r>
              <a:rPr lang="en-US" sz="3200" dirty="0" smtClean="0">
                <a:effectLst>
                  <a:outerShdw blurRad="38100" dist="38100" dir="2700000" algn="tl">
                    <a:srgbClr val="000000">
                      <a:alpha val="43137"/>
                    </a:srgbClr>
                  </a:outerShdw>
                </a:effectLst>
              </a:rPr>
              <a:t>Can you say the word   </a:t>
            </a:r>
            <a:r>
              <a:rPr lang="en-US" sz="4000" i="1" u="sng" dirty="0" smtClean="0">
                <a:effectLst>
                  <a:outerShdw blurRad="38100" dist="38100" dir="2700000" algn="tl">
                    <a:srgbClr val="000000">
                      <a:alpha val="43137"/>
                    </a:srgbClr>
                  </a:outerShdw>
                </a:effectLst>
              </a:rPr>
              <a:t>Atonement</a:t>
            </a:r>
            <a:r>
              <a:rPr lang="en-US" sz="4000" i="1" u="sng" dirty="0">
                <a:effectLst>
                  <a:outerShdw blurRad="38100" dist="38100" dir="2700000" algn="tl">
                    <a:srgbClr val="000000">
                      <a:alpha val="43137"/>
                    </a:srgbClr>
                  </a:outerShdw>
                </a:effectLst>
              </a:rPr>
              <a:t>.</a:t>
            </a:r>
            <a:endParaRPr lang="en-US" sz="40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365125"/>
            <a:ext cx="7521575" cy="930275"/>
          </a:xfrm>
        </p:spPr>
        <p:txBody>
          <a:bodyPr/>
          <a:lstStyle/>
          <a:p>
            <a:pPr algn="ctr" fontAlgn="auto">
              <a:spcAft>
                <a:spcPts val="0"/>
              </a:spcAft>
              <a:defRPr/>
            </a:pPr>
            <a:r>
              <a:rPr lang="en-US" sz="4000" dirty="0" smtClean="0"/>
              <a:t>Atonement</a:t>
            </a:r>
            <a:endParaRPr lang="en-US" sz="4000" dirty="0"/>
          </a:p>
        </p:txBody>
      </p:sp>
      <p:sp>
        <p:nvSpPr>
          <p:cNvPr id="37891" name="Content Placeholder 2"/>
          <p:cNvSpPr>
            <a:spLocks noGrp="1"/>
          </p:cNvSpPr>
          <p:nvPr>
            <p:ph idx="1"/>
          </p:nvPr>
        </p:nvSpPr>
        <p:spPr>
          <a:xfrm>
            <a:off x="3657600" y="1295400"/>
            <a:ext cx="5334000" cy="5410200"/>
          </a:xfrm>
        </p:spPr>
        <p:txBody>
          <a:bodyPr anchor="ctr"/>
          <a:lstStyle/>
          <a:p>
            <a:pPr marL="457200" indent="-457200">
              <a:buFont typeface="Arial" charset="0"/>
              <a:buChar char="•"/>
            </a:pPr>
            <a:r>
              <a:rPr lang="en-US" sz="3200" smtClean="0"/>
              <a:t>Heavenly Father loves us, too, and wants each one of us to repent and live with him again.</a:t>
            </a:r>
          </a:p>
          <a:p>
            <a:pPr marL="457200" indent="-457200">
              <a:buFont typeface="Arial" charset="0"/>
              <a:buChar char="•"/>
            </a:pPr>
            <a:r>
              <a:rPr lang="en-US" sz="3200" smtClean="0"/>
              <a:t>Because of the atonement of Jesus Christ, we can be forgiven for sins and wrong choices we make after the age of eight. </a:t>
            </a:r>
          </a:p>
        </p:txBody>
      </p:sp>
      <p:pic>
        <p:nvPicPr>
          <p:cNvPr id="37892" name="Picture 2" descr="G:\Graphics\WMF\Religion\E141_0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33463"/>
            <a:ext cx="34290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ssolve">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dissolve">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a:spLocks noGrp="1"/>
          </p:cNvSpPr>
          <p:nvPr>
            <p:ph idx="1"/>
          </p:nvPr>
        </p:nvSpPr>
        <p:spPr>
          <a:xfrm>
            <a:off x="152400" y="228600"/>
            <a:ext cx="8915400" cy="6477000"/>
          </a:xfrm>
        </p:spPr>
        <p:txBody>
          <a:bodyPr rtlCol="0" anchor="ctr">
            <a:noAutofit/>
          </a:bodyPr>
          <a:lstStyle/>
          <a:p>
            <a:pPr marL="0" indent="0" algn="ctr" fontAlgn="auto">
              <a:spcAft>
                <a:spcPts val="0"/>
              </a:spcAft>
              <a:buFont typeface="Arial" pitchFamily="34" charset="0"/>
              <a:buNone/>
              <a:defRPr/>
            </a:pPr>
            <a:r>
              <a:rPr lang="en-US" sz="6600" dirty="0" smtClean="0">
                <a:effectLst>
                  <a:outerShdw blurRad="38100" dist="38100" dir="2700000" algn="tl">
                    <a:srgbClr val="000000">
                      <a:alpha val="43137"/>
                    </a:srgbClr>
                  </a:outerShdw>
                </a:effectLst>
                <a:hlinkClick r:id="rId2" action="ppaction://hlinkfile"/>
              </a:rPr>
              <a:t>Go to Video</a:t>
            </a:r>
            <a:endParaRPr lang="en-US" sz="6600" dirty="0" smtClean="0">
              <a:effectLst>
                <a:outerShdw blurRad="38100" dist="38100" dir="2700000" algn="tl">
                  <a:srgbClr val="000000">
                    <a:alpha val="43137"/>
                  </a:srgbClr>
                </a:outerShdw>
              </a:effectLst>
            </a:endParaRPr>
          </a:p>
          <a:p>
            <a:pPr marL="0" indent="0" algn="ctr" fontAlgn="auto">
              <a:spcAft>
                <a:spcPts val="0"/>
              </a:spcAft>
              <a:buFont typeface="Arial" pitchFamily="34" charset="0"/>
              <a:buNone/>
              <a:defRPr/>
            </a:pPr>
            <a:r>
              <a:rPr lang="en-US" sz="6600" dirty="0" smtClean="0">
                <a:effectLst>
                  <a:outerShdw blurRad="38100" dist="38100" dir="2700000" algn="tl">
                    <a:srgbClr val="000000">
                      <a:alpha val="43137"/>
                    </a:srgbClr>
                  </a:outerShdw>
                </a:effectLst>
                <a:hlinkClick r:id="rId3" action="ppaction://hlinksldjump"/>
              </a:rPr>
              <a:t>Go to Slides</a:t>
            </a:r>
            <a:endParaRPr lang="en-US" sz="6600" dirty="0" smtClean="0">
              <a:effectLst>
                <a:outerShdw blurRad="38100" dist="38100" dir="2700000" algn="tl">
                  <a:srgbClr val="000000">
                    <a:alpha val="43137"/>
                  </a:srgbClr>
                </a:outerShdw>
              </a:effectLst>
            </a:endParaRPr>
          </a:p>
          <a:p>
            <a:pPr marL="0" indent="0" algn="ctr" fontAlgn="auto">
              <a:spcAft>
                <a:spcPts val="0"/>
              </a:spcAft>
              <a:buFont typeface="Arial" pitchFamily="34" charset="0"/>
              <a:buNone/>
              <a:defRPr/>
            </a:pPr>
            <a:r>
              <a:rPr lang="en-US" sz="6600" dirty="0" smtClean="0">
                <a:effectLst>
                  <a:outerShdw blurRad="38100" dist="38100" dir="2700000" algn="tl">
                    <a:srgbClr val="000000">
                      <a:alpha val="43137"/>
                    </a:srgbClr>
                  </a:outerShdw>
                </a:effectLst>
                <a:hlinkClick r:id="rId4" action="ppaction://hlinksldjump"/>
              </a:rPr>
              <a:t>Continue</a:t>
            </a:r>
            <a:endParaRPr lang="en-US" sz="6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5715000"/>
          </a:xfrm>
        </p:spPr>
        <p:txBody>
          <a:bodyPr rtlCol="0">
            <a:normAutofit fontScale="55000" lnSpcReduction="20000"/>
          </a:bodyPr>
          <a:lstStyle/>
          <a:p>
            <a:pPr fontAlgn="auto">
              <a:spcAft>
                <a:spcPts val="0"/>
              </a:spcAft>
              <a:buFont typeface="Arial" pitchFamily="34" charset="0"/>
              <a:buNone/>
              <a:defRPr/>
            </a:pPr>
            <a:r>
              <a:rPr lang="en-US" sz="4500" dirty="0"/>
              <a:t>1. Dare to do right! Dare to be true!</a:t>
            </a:r>
            <a:br>
              <a:rPr lang="en-US" sz="4500" dirty="0"/>
            </a:br>
            <a:r>
              <a:rPr lang="en-US" sz="4500" dirty="0"/>
              <a:t>You have a work that no other can do;</a:t>
            </a:r>
            <a:br>
              <a:rPr lang="en-US" sz="4500" dirty="0"/>
            </a:br>
            <a:r>
              <a:rPr lang="en-US" sz="4500" dirty="0"/>
              <a:t>Do it so bravely, so kindly, so well,</a:t>
            </a:r>
            <a:br>
              <a:rPr lang="en-US" sz="4500" dirty="0"/>
            </a:br>
            <a:r>
              <a:rPr lang="en-US" sz="4500" dirty="0"/>
              <a:t>Angels will hasten the story to tell.</a:t>
            </a:r>
            <a:br>
              <a:rPr lang="en-US" sz="4500" dirty="0"/>
            </a:br>
            <a:endParaRPr lang="en-US" sz="4500" dirty="0"/>
          </a:p>
          <a:p>
            <a:pPr fontAlgn="auto">
              <a:spcAft>
                <a:spcPts val="0"/>
              </a:spcAft>
              <a:buFont typeface="Arial" pitchFamily="34" charset="0"/>
              <a:buNone/>
              <a:defRPr/>
            </a:pPr>
            <a:r>
              <a:rPr lang="en-US" sz="4500" i="1" dirty="0"/>
              <a:t>Chorus</a:t>
            </a:r>
            <a:r>
              <a:rPr lang="en-US" sz="4500" dirty="0"/>
              <a:t> </a:t>
            </a:r>
            <a:br>
              <a:rPr lang="en-US" sz="4500" dirty="0"/>
            </a:br>
            <a:r>
              <a:rPr lang="en-US" sz="4500" dirty="0"/>
              <a:t>Dare, dare, dare to do right;</a:t>
            </a:r>
            <a:br>
              <a:rPr lang="en-US" sz="4500" dirty="0"/>
            </a:br>
            <a:r>
              <a:rPr lang="en-US" sz="4500" dirty="0"/>
              <a:t>Dare, dare, dare to be true,</a:t>
            </a:r>
            <a:br>
              <a:rPr lang="en-US" sz="4500" dirty="0"/>
            </a:br>
            <a:r>
              <a:rPr lang="en-US" sz="4500" dirty="0"/>
              <a:t>Dare to be true, dare to be true.</a:t>
            </a:r>
            <a:br>
              <a:rPr lang="en-US" sz="4500" dirty="0"/>
            </a:br>
            <a:endParaRPr lang="en-US" sz="4500" dirty="0"/>
          </a:p>
          <a:p>
            <a:pPr fontAlgn="auto">
              <a:spcAft>
                <a:spcPts val="0"/>
              </a:spcAft>
              <a:buFont typeface="Arial" pitchFamily="34" charset="0"/>
              <a:buNone/>
              <a:defRPr/>
            </a:pPr>
            <a:r>
              <a:rPr lang="en-US" sz="4500" dirty="0"/>
              <a:t>2. Dare to do right! Dare to be true!</a:t>
            </a:r>
            <a:br>
              <a:rPr lang="en-US" sz="4500" dirty="0"/>
            </a:br>
            <a:r>
              <a:rPr lang="en-US" sz="4500" dirty="0"/>
              <a:t>Other men’s failures can never save you.</a:t>
            </a:r>
            <a:br>
              <a:rPr lang="en-US" sz="4500" dirty="0"/>
            </a:br>
            <a:r>
              <a:rPr lang="en-US" sz="4500" dirty="0"/>
              <a:t>Stand by your conscience, your honor, your faith;</a:t>
            </a:r>
            <a:br>
              <a:rPr lang="en-US" sz="4500" dirty="0"/>
            </a:br>
            <a:r>
              <a:rPr lang="en-US" sz="4500" dirty="0"/>
              <a:t>Stand like a hero and battle till death.</a:t>
            </a:r>
            <a:br>
              <a:rPr lang="en-US" sz="4500" dirty="0"/>
            </a:br>
            <a:endParaRPr lang="en-US" sz="4500" dirty="0"/>
          </a:p>
          <a:p>
            <a:pPr fontAlgn="auto">
              <a:spcAft>
                <a:spcPts val="0"/>
              </a:spcAft>
              <a:buFont typeface="Arial" pitchFamily="34" charset="0"/>
              <a:buNone/>
              <a:defRPr/>
            </a:pPr>
            <a:r>
              <a:rPr lang="en-US" i="1" dirty="0"/>
              <a:t>Words:</a:t>
            </a:r>
            <a:r>
              <a:rPr lang="en-US" dirty="0"/>
              <a:t> George L. Taylor, b. 1835</a:t>
            </a:r>
          </a:p>
          <a:p>
            <a:pPr fontAlgn="auto">
              <a:spcAft>
                <a:spcPts val="0"/>
              </a:spcAft>
              <a:buFont typeface="Arial" pitchFamily="34" charset="0"/>
              <a:buNone/>
              <a:defRPr/>
            </a:pPr>
            <a:r>
              <a:rPr lang="en-US" i="1" dirty="0"/>
              <a:t>Music:</a:t>
            </a:r>
            <a:r>
              <a:rPr lang="en-US" dirty="0"/>
              <a:t> Arr. by A. C. Smyth, 1840–1909</a:t>
            </a:r>
          </a:p>
        </p:txBody>
      </p:sp>
      <p:sp>
        <p:nvSpPr>
          <p:cNvPr id="3" name="Title 2"/>
          <p:cNvSpPr>
            <a:spLocks noGrp="1"/>
          </p:cNvSpPr>
          <p:nvPr>
            <p:ph type="title"/>
          </p:nvPr>
        </p:nvSpPr>
        <p:spPr/>
        <p:txBody>
          <a:bodyPr/>
          <a:lstStyle/>
          <a:p>
            <a:pPr algn="ctr" fontAlgn="auto">
              <a:spcAft>
                <a:spcPts val="0"/>
              </a:spcAft>
              <a:defRPr/>
            </a:pPr>
            <a:r>
              <a:rPr lang="en-US" sz="4000" b="1" dirty="0">
                <a:effectLst>
                  <a:outerShdw blurRad="38100" dist="38100" dir="2700000" algn="tl">
                    <a:srgbClr val="000000">
                      <a:alpha val="43137"/>
                    </a:srgbClr>
                  </a:outerShdw>
                </a:effectLst>
              </a:rPr>
              <a:t>Dare to Do Right</a:t>
            </a:r>
          </a:p>
        </p:txBody>
      </p:sp>
    </p:spTree>
  </p:cSld>
  <p:clrMapOvr>
    <a:masterClrMapping/>
  </p:clrMapOvr>
  <p:transition spd="slow">
    <p:sndAc>
      <p:stSnd>
        <p:snd r:embed="rId2" name="CS_158_DareToDoRight_eng.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srcRect l="4366" r="4715"/>
          <a:stretch/>
        </p:blipFill>
        <p:spPr bwMode="auto">
          <a:xfrm>
            <a:off x="4038600" y="762000"/>
            <a:ext cx="4724400" cy="3475038"/>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4294967295"/>
          </p:nvPr>
        </p:nvSpPr>
        <p:spPr>
          <a:xfrm>
            <a:off x="258763" y="517525"/>
            <a:ext cx="3703637" cy="3962400"/>
          </a:xfrm>
        </p:spPr>
        <p:txBody>
          <a:bodyPr rtlCol="0">
            <a:no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King </a:t>
            </a:r>
            <a:r>
              <a:rPr lang="en-US" sz="4000" dirty="0" err="1">
                <a:effectLst>
                  <a:outerShdw blurRad="38100" dist="38100" dir="2700000" algn="tl">
                    <a:srgbClr val="000000">
                      <a:alpha val="43137"/>
                    </a:srgbClr>
                  </a:outerShdw>
                </a:effectLst>
                <a:latin typeface="Century Gothic" pitchFamily="34" charset="0"/>
              </a:rPr>
              <a:t>Mosiah</a:t>
            </a:r>
            <a:r>
              <a:rPr lang="en-US" sz="4000" dirty="0">
                <a:effectLst>
                  <a:outerShdw blurRad="38100" dist="38100" dir="2700000" algn="tl">
                    <a:srgbClr val="000000">
                      <a:alpha val="43137"/>
                    </a:srgbClr>
                  </a:outerShdw>
                </a:effectLst>
                <a:latin typeface="Century Gothic" pitchFamily="34" charset="0"/>
              </a:rPr>
              <a:t> made Alma the leader of the Church in </a:t>
            </a:r>
            <a:r>
              <a:rPr lang="en-US" sz="4000" dirty="0" err="1">
                <a:effectLst>
                  <a:outerShdw blurRad="38100" dist="38100" dir="2700000" algn="tl">
                    <a:srgbClr val="000000">
                      <a:alpha val="43137"/>
                    </a:srgbClr>
                  </a:outerShdw>
                </a:effectLst>
                <a:latin typeface="Century Gothic" pitchFamily="34" charset="0"/>
              </a:rPr>
              <a:t>Zarahemla</a:t>
            </a:r>
            <a:r>
              <a:rPr lang="en-US" sz="4000" dirty="0">
                <a:effectLst>
                  <a:outerShdw blurRad="38100" dist="38100" dir="2700000" algn="tl">
                    <a:srgbClr val="000000">
                      <a:alpha val="43137"/>
                    </a:srgbClr>
                  </a:outerShdw>
                </a:effectLst>
                <a:latin typeface="Century Gothic" pitchFamily="34" charset="0"/>
              </a:rPr>
              <a:t>. </a:t>
            </a:r>
          </a:p>
        </p:txBody>
      </p:sp>
      <p:sp>
        <p:nvSpPr>
          <p:cNvPr id="4" name="Content Placeholder 1"/>
          <p:cNvSpPr txBox="1">
            <a:spLocks/>
          </p:cNvSpPr>
          <p:nvPr/>
        </p:nvSpPr>
        <p:spPr>
          <a:xfrm>
            <a:off x="304800" y="4343400"/>
            <a:ext cx="8458200" cy="2286000"/>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smtClean="0">
                <a:solidFill>
                  <a:schemeClr val="tx1"/>
                </a:solidFill>
              </a:rPr>
              <a:t>Alma then chose other men to help him teach the </a:t>
            </a:r>
            <a:r>
              <a:rPr lang="en-US" sz="4000" dirty="0" err="1" smtClean="0">
                <a:solidFill>
                  <a:schemeClr val="tx1"/>
                </a:solidFill>
              </a:rPr>
              <a:t>Nephites</a:t>
            </a:r>
            <a:r>
              <a:rPr lang="en-US" sz="4000" dirty="0" smtClean="0">
                <a:solidFill>
                  <a:schemeClr val="tx1"/>
                </a:solidFil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3657600"/>
            <a:ext cx="8686800" cy="31242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Alma and King </a:t>
            </a:r>
            <a:r>
              <a:rPr lang="en-US" sz="4000" dirty="0" err="1">
                <a:effectLst>
                  <a:outerShdw blurRad="38100" dist="38100" dir="2700000" algn="tl">
                    <a:srgbClr val="000000">
                      <a:alpha val="43137"/>
                    </a:srgbClr>
                  </a:outerShdw>
                </a:effectLst>
                <a:latin typeface="Century Gothic" pitchFamily="34" charset="0"/>
              </a:rPr>
              <a:t>Mosiah</a:t>
            </a:r>
            <a:r>
              <a:rPr lang="en-US" sz="4000" dirty="0">
                <a:effectLst>
                  <a:outerShdw blurRad="38100" dist="38100" dir="2700000" algn="tl">
                    <a:srgbClr val="000000">
                      <a:alpha val="43137"/>
                    </a:srgbClr>
                  </a:outerShdw>
                </a:effectLst>
                <a:latin typeface="Century Gothic" pitchFamily="34" charset="0"/>
              </a:rPr>
              <a:t> worried because unbelievers were making Church members suffer because of their beliefs.</a:t>
            </a:r>
          </a:p>
        </p:txBody>
      </p:sp>
      <p:pic>
        <p:nvPicPr>
          <p:cNvPr id="2050" name="Picture 2"/>
          <p:cNvPicPr>
            <a:picLocks noChangeAspect="1" noChangeArrowheads="1"/>
          </p:cNvPicPr>
          <p:nvPr/>
        </p:nvPicPr>
        <p:blipFill>
          <a:blip r:embed="rId2"/>
          <a:srcRect/>
          <a:stretch>
            <a:fillRect/>
          </a:stretch>
        </p:blipFill>
        <p:spPr bwMode="auto">
          <a:xfrm>
            <a:off x="2020888" y="152400"/>
            <a:ext cx="5067300" cy="3387725"/>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791200" y="685800"/>
            <a:ext cx="2971800" cy="3124200"/>
          </a:xfrm>
        </p:spPr>
        <p:txBody>
          <a:bodyPr rtlCol="0" anchor="ctr">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Alma had a son named Alma. </a:t>
            </a:r>
          </a:p>
        </p:txBody>
      </p:sp>
      <p:pic>
        <p:nvPicPr>
          <p:cNvPr id="3074" name="Picture 2"/>
          <p:cNvPicPr>
            <a:picLocks noChangeAspect="1" noChangeArrowheads="1"/>
          </p:cNvPicPr>
          <p:nvPr/>
        </p:nvPicPr>
        <p:blipFill rotWithShape="1">
          <a:blip r:embed="rId2"/>
          <a:srcRect l="1534"/>
          <a:stretch/>
        </p:blipFill>
        <p:spPr bwMode="auto">
          <a:xfrm>
            <a:off x="304800" y="152400"/>
            <a:ext cx="5324475" cy="360045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304800" y="3810000"/>
            <a:ext cx="8458200" cy="2971800"/>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Alma the Younger did not believe the teachings of his father and became a wicked man.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52400"/>
            <a:ext cx="3676650" cy="4724400"/>
          </a:xfrm>
        </p:spPr>
        <p:txBody>
          <a:bodyPr rtlCol="0" anchor="ctr">
            <a:no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Alma the Younger and the four sons of King </a:t>
            </a:r>
            <a:r>
              <a:rPr lang="en-US" sz="4000" dirty="0" err="1">
                <a:effectLst>
                  <a:outerShdw blurRad="38100" dist="38100" dir="2700000" algn="tl">
                    <a:srgbClr val="000000">
                      <a:alpha val="43137"/>
                    </a:srgbClr>
                  </a:outerShdw>
                </a:effectLst>
                <a:latin typeface="Century Gothic" pitchFamily="34" charset="0"/>
              </a:rPr>
              <a:t>Mosiah</a:t>
            </a:r>
            <a:r>
              <a:rPr lang="en-US" sz="4000" dirty="0">
                <a:effectLst>
                  <a:outerShdw blurRad="38100" dist="38100" dir="2700000" algn="tl">
                    <a:srgbClr val="000000">
                      <a:alpha val="43137"/>
                    </a:srgbClr>
                  </a:outerShdw>
                </a:effectLst>
                <a:latin typeface="Century Gothic" pitchFamily="34" charset="0"/>
              </a:rPr>
              <a:t> fought against the Church. </a:t>
            </a:r>
          </a:p>
        </p:txBody>
      </p:sp>
      <p:pic>
        <p:nvPicPr>
          <p:cNvPr id="4098" name="Picture 2"/>
          <p:cNvPicPr>
            <a:picLocks noChangeAspect="1" noChangeArrowheads="1"/>
          </p:cNvPicPr>
          <p:nvPr/>
        </p:nvPicPr>
        <p:blipFill rotWithShape="1">
          <a:blip r:embed="rId2"/>
          <a:srcRect l="1316"/>
          <a:stretch/>
        </p:blipFill>
        <p:spPr bwMode="auto">
          <a:xfrm>
            <a:off x="3886200" y="1066800"/>
            <a:ext cx="5178425" cy="3494088"/>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381000" y="4870450"/>
            <a:ext cx="8570913" cy="191135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They persuaded many people to leave the Church and become wicked.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srcRect l="3449"/>
          <a:stretch/>
        </p:blipFill>
        <p:spPr bwMode="auto">
          <a:xfrm>
            <a:off x="298450" y="152400"/>
            <a:ext cx="4310063" cy="29718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srcRect r="2814"/>
          <a:stretch/>
        </p:blipFill>
        <p:spPr bwMode="auto">
          <a:xfrm>
            <a:off x="4738688" y="152400"/>
            <a:ext cx="4319587" cy="29718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228600" y="3200400"/>
            <a:ext cx="8829675" cy="33528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300" dirty="0">
                <a:solidFill>
                  <a:schemeClr val="tx1"/>
                </a:solidFill>
              </a:rPr>
              <a:t>Alma prayed that his son would learn the truth and repent.</a:t>
            </a:r>
          </a:p>
          <a:p>
            <a:pPr fontAlgn="auto">
              <a:spcAft>
                <a:spcPts val="0"/>
              </a:spcAft>
              <a:defRPr/>
            </a:pPr>
            <a:r>
              <a:rPr lang="en-US" sz="4300" dirty="0">
                <a:solidFill>
                  <a:schemeClr val="tx1"/>
                </a:solidFill>
              </a:rPr>
              <a:t>Alma the Younger and the sons of King </a:t>
            </a:r>
            <a:r>
              <a:rPr lang="en-US" sz="4300" dirty="0" err="1">
                <a:solidFill>
                  <a:schemeClr val="tx1"/>
                </a:solidFill>
              </a:rPr>
              <a:t>Mosiah</a:t>
            </a:r>
            <a:r>
              <a:rPr lang="en-US" sz="4300" dirty="0">
                <a:solidFill>
                  <a:schemeClr val="tx1"/>
                </a:solidFill>
              </a:rPr>
              <a:t> continued trying to destroy the Church.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up)">
                                      <p:cBhvr>
                                        <p:cTn id="12" dur="500"/>
                                        <p:tgtEl>
                                          <p:spTgt spid="5123"/>
                                        </p:tgtEl>
                                      </p:cBhvr>
                                    </p:animEffect>
                                  </p:childTnLst>
                                </p:cTn>
                              </p:par>
                            </p:childTnLst>
                          </p:cTn>
                        </p:par>
                        <p:par>
                          <p:cTn id="13" fill="hold" nodeType="afterGroup">
                            <p:stCondLst>
                              <p:cond delay="500"/>
                            </p:stCondLst>
                            <p:childTnLst>
                              <p:par>
                                <p:cTn id="14" presetID="22" presetClass="entr" presetSubtype="4" fill="hold" grpId="0" nodeType="afterEffect">
                                  <p:stCondLst>
                                    <p:cond delay="50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par>
                          <p:cTn id="17" fill="hold" nodeType="afterGroup">
                            <p:stCondLst>
                              <p:cond delay="1500"/>
                            </p:stCondLst>
                            <p:childTnLst>
                              <p:par>
                                <p:cTn id="18" presetID="22" presetClass="entr" presetSubtype="4" fill="hold" grpId="0" nodeType="afterEffect">
                                  <p:stCondLst>
                                    <p:cond delay="50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5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828800"/>
            <a:ext cx="3429000" cy="28956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One day an angel appeared to them. </a:t>
            </a:r>
          </a:p>
        </p:txBody>
      </p:sp>
      <p:pic>
        <p:nvPicPr>
          <p:cNvPr id="6146" name="Picture 2"/>
          <p:cNvPicPr>
            <a:picLocks noChangeAspect="1" noChangeArrowheads="1"/>
          </p:cNvPicPr>
          <p:nvPr/>
        </p:nvPicPr>
        <p:blipFill rotWithShape="1">
          <a:blip r:embed="rId2"/>
          <a:srcRect r="1355"/>
          <a:stretch/>
        </p:blipFill>
        <p:spPr bwMode="auto">
          <a:xfrm>
            <a:off x="3614738" y="838200"/>
            <a:ext cx="5419725" cy="3657600"/>
          </a:xfrm>
          <a:prstGeom prst="rect">
            <a:avLst/>
          </a:prstGeom>
          <a:noFill/>
          <a:ln>
            <a:noFill/>
          </a:ln>
          <a:effectLst>
            <a:outerShdw blurRad="292100" dist="139700" dir="2700000" algn="ctr" rotWithShape="0">
              <a:schemeClr val="tx1">
                <a:lumMod val="85000"/>
                <a:lumOff val="1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304800" y="4724400"/>
            <a:ext cx="85725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The angel spoke in a loud voice that shook the ground.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upRight)">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762000"/>
            <a:ext cx="8610600" cy="16002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The five young men were so frightened that they fell down.</a:t>
            </a:r>
          </a:p>
        </p:txBody>
      </p:sp>
      <p:sp>
        <p:nvSpPr>
          <p:cNvPr id="4" name="Content Placeholder 1"/>
          <p:cNvSpPr txBox="1">
            <a:spLocks/>
          </p:cNvSpPr>
          <p:nvPr/>
        </p:nvSpPr>
        <p:spPr>
          <a:xfrm>
            <a:off x="5405438" y="2514600"/>
            <a:ext cx="3597275" cy="3962400"/>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At first they could not understand what the angel was saying.</a:t>
            </a:r>
          </a:p>
        </p:txBody>
      </p:sp>
      <p:pic>
        <p:nvPicPr>
          <p:cNvPr id="5" name="Picture 2" descr="http://sites.google.com/site/ldsmeetinghouselibrarypictures/Home/An%20Angel%20Appears%20to%20Alma%20and%20the%20Sons%20of%20Mosiah.4-26.jpg?attredirects=0"/>
          <p:cNvPicPr>
            <a:picLocks noChangeAspect="1" noChangeArrowheads="1"/>
          </p:cNvPicPr>
          <p:nvPr/>
        </p:nvPicPr>
        <p:blipFill>
          <a:blip r:embed="rId2"/>
          <a:srcRect/>
          <a:stretch>
            <a:fillRect/>
          </a:stretch>
        </p:blipFill>
        <p:spPr bwMode="auto">
          <a:xfrm>
            <a:off x="252413" y="2514600"/>
            <a:ext cx="5153025" cy="3962400"/>
          </a:xfrm>
          <a:prstGeom prst="rect">
            <a:avLst/>
          </a:prstGeom>
          <a:ln>
            <a:noFill/>
          </a:ln>
          <a:effectLst>
            <a:outerShdw blurRad="292100" dist="139700" dir="2700000" algn="tl" rotWithShape="0">
              <a:schemeClr val="tx1">
                <a:lumMod val="95000"/>
                <a:lumOff val="5000"/>
                <a:alpha val="65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52400"/>
            <a:ext cx="3429000" cy="45720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The angel had come in answer to the prayers of Church members. </a:t>
            </a:r>
          </a:p>
        </p:txBody>
      </p:sp>
      <p:pic>
        <p:nvPicPr>
          <p:cNvPr id="8194" name="Picture 2"/>
          <p:cNvPicPr>
            <a:picLocks noChangeAspect="1" noChangeArrowheads="1"/>
          </p:cNvPicPr>
          <p:nvPr/>
        </p:nvPicPr>
        <p:blipFill rotWithShape="1">
          <a:blip r:embed="rId2"/>
          <a:srcRect l="1658"/>
          <a:stretch/>
        </p:blipFill>
        <p:spPr bwMode="auto">
          <a:xfrm>
            <a:off x="3657600" y="685800"/>
            <a:ext cx="5359400" cy="3643313"/>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304800" y="4329113"/>
            <a:ext cx="8572500" cy="2300287"/>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The angel asked Alma the Younger why he was fighting against the Church.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4038600"/>
            <a:ext cx="8686800" cy="2754313"/>
          </a:xfrm>
        </p:spPr>
        <p:txBody>
          <a:bodyPr rtlCol="0" anchor="ctr">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The ground shook as the angel told Alma the Younger to stop trying to destroy the Church.</a:t>
            </a:r>
          </a:p>
        </p:txBody>
      </p:sp>
      <p:pic>
        <p:nvPicPr>
          <p:cNvPr id="9218" name="Picture 2"/>
          <p:cNvPicPr>
            <a:picLocks noChangeAspect="1" noChangeArrowheads="1"/>
          </p:cNvPicPr>
          <p:nvPr/>
        </p:nvPicPr>
        <p:blipFill>
          <a:blip r:embed="rId2"/>
          <a:srcRect/>
          <a:stretch>
            <a:fillRect/>
          </a:stretch>
        </p:blipFill>
        <p:spPr bwMode="auto">
          <a:xfrm>
            <a:off x="1665288" y="152400"/>
            <a:ext cx="5813425" cy="38862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4381500"/>
            <a:ext cx="8458200" cy="2324100"/>
          </a:xfrm>
        </p:spPr>
        <p:txBody>
          <a:bodyPr rtlCol="0" anchor="ctr">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They had seen an angel, and they knew the power of God had shaken the ground.</a:t>
            </a:r>
          </a:p>
        </p:txBody>
      </p:sp>
      <p:pic>
        <p:nvPicPr>
          <p:cNvPr id="10242" name="Picture 2"/>
          <p:cNvPicPr>
            <a:picLocks noChangeAspect="1" noChangeArrowheads="1"/>
          </p:cNvPicPr>
          <p:nvPr/>
        </p:nvPicPr>
        <p:blipFill rotWithShape="1">
          <a:blip r:embed="rId3"/>
          <a:srcRect l="1241"/>
          <a:stretch/>
        </p:blipFill>
        <p:spPr bwMode="auto">
          <a:xfrm>
            <a:off x="457200" y="571500"/>
            <a:ext cx="5627688" cy="38100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5943600" y="228600"/>
            <a:ext cx="3048000"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Alma the Younger and the sons of </a:t>
            </a:r>
            <a:r>
              <a:rPr lang="en-US" sz="4000" dirty="0" err="1">
                <a:solidFill>
                  <a:schemeClr val="tx1"/>
                </a:solidFill>
              </a:rPr>
              <a:t>Mosiah</a:t>
            </a:r>
            <a:r>
              <a:rPr lang="en-US" sz="4000" dirty="0">
                <a:solidFill>
                  <a:schemeClr val="tx1"/>
                </a:solidFill>
              </a:rPr>
              <a:t> fell down again.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Left)">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410200"/>
            <a:ext cx="8153400" cy="715963"/>
          </a:xfrm>
        </p:spPr>
        <p:txBody>
          <a:bodyPr rtlCol="0" anchor="ctr">
            <a:noAutofit/>
          </a:bodyPr>
          <a:lstStyle/>
          <a:p>
            <a:pPr algn="ctr" fontAlgn="auto">
              <a:spcBef>
                <a:spcPct val="0"/>
              </a:spcBef>
              <a:spcAft>
                <a:spcPts val="0"/>
              </a:spcAft>
              <a:buFont typeface="Arial" pitchFamily="34" charset="0"/>
              <a:buNone/>
              <a:defRPr/>
            </a:pPr>
            <a:r>
              <a:rPr lang="en-US" sz="4000" cap="all" dirty="0">
                <a:effectLst>
                  <a:outerShdw blurRad="38100" dist="38100" dir="2700000" algn="tl">
                    <a:srgbClr val="000000">
                      <a:alpha val="43137"/>
                    </a:srgbClr>
                  </a:outerShdw>
                </a:effectLst>
                <a:latin typeface="+mj-lt"/>
                <a:ea typeface="+mj-ea"/>
                <a:cs typeface="+mj-cs"/>
              </a:rPr>
              <a:t>(Enter Name Here)</a:t>
            </a:r>
          </a:p>
        </p:txBody>
      </p:sp>
      <p:sp>
        <p:nvSpPr>
          <p:cNvPr id="3" name="Title 2"/>
          <p:cNvSpPr>
            <a:spLocks noGrp="1"/>
          </p:cNvSpPr>
          <p:nvPr>
            <p:ph type="title"/>
          </p:nvPr>
        </p:nvSpPr>
        <p:spPr>
          <a:xfrm>
            <a:off x="822325" y="365125"/>
            <a:ext cx="7521575" cy="1311275"/>
          </a:xfrm>
        </p:spPr>
        <p:txBody>
          <a:bodyPr/>
          <a:lstStyle/>
          <a:p>
            <a:pPr algn="ctr" fontAlgn="auto">
              <a:spcAft>
                <a:spcPts val="0"/>
              </a:spcAft>
              <a:defRPr/>
            </a:pPr>
            <a:r>
              <a:rPr lang="en-US" sz="4000" b="1" dirty="0" smtClean="0">
                <a:effectLst>
                  <a:outerShdw blurRad="38100" dist="38100" dir="2700000" algn="tl">
                    <a:srgbClr val="000000">
                      <a:alpha val="43137"/>
                    </a:srgbClr>
                  </a:outerShdw>
                </a:effectLst>
              </a:rPr>
              <a:t>OUR OPENING PRAYER WILL BE GIVEN BY</a:t>
            </a:r>
            <a:endParaRPr lang="en-US" sz="4000" b="1" dirty="0">
              <a:effectLst>
                <a:outerShdw blurRad="38100" dist="38100" dir="2700000" algn="tl">
                  <a:srgbClr val="000000">
                    <a:alpha val="43137"/>
                  </a:srgbClr>
                </a:outerShdw>
              </a:effectLst>
            </a:endParaRPr>
          </a:p>
        </p:txBody>
      </p:sp>
      <p:grpSp>
        <p:nvGrpSpPr>
          <p:cNvPr id="4" name="Group 5"/>
          <p:cNvGrpSpPr>
            <a:grpSpLocks noChangeAspect="1"/>
          </p:cNvGrpSpPr>
          <p:nvPr/>
        </p:nvGrpSpPr>
        <p:grpSpPr bwMode="auto">
          <a:xfrm>
            <a:off x="2971800" y="1846800"/>
            <a:ext cx="3032819" cy="3385056"/>
            <a:chOff x="772" y="2023"/>
            <a:chExt cx="1628" cy="1701"/>
          </a:xfrm>
          <a:effectLst>
            <a:outerShdw blurRad="292100" dist="139700" dir="2700000" algn="tl" rotWithShape="0">
              <a:srgbClr val="080808">
                <a:alpha val="65000"/>
              </a:srgbClr>
            </a:outerShdw>
          </a:effectLst>
        </p:grpSpPr>
        <p:sp>
          <p:nvSpPr>
            <p:cNvPr id="5"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0"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1"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2"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3"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4"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5"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6"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7"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8"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9"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0"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1"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2"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3"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4"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5"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6"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7"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8"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9"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0"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1"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2"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3"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4"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5"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6"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7"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8"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9"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0"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1"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2"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3"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4"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5"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6"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7"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8"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9"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0"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1"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2"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3"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4"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5"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6"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7"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8"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9"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0"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1"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2"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3"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4"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5"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6"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7"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8"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9"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0"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1"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2"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3"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4"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5"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6"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7"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8"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9"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0"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1"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2"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3"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4"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5"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6"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7"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8"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9"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0"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1"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2"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3"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4"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5"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6"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gr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52400"/>
            <a:ext cx="3505200" cy="45720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Alma the Younger was so astonished that he could not speak. </a:t>
            </a:r>
          </a:p>
        </p:txBody>
      </p:sp>
      <p:pic>
        <p:nvPicPr>
          <p:cNvPr id="11266" name="Picture 2"/>
          <p:cNvPicPr>
            <a:picLocks noChangeAspect="1" noChangeArrowheads="1"/>
          </p:cNvPicPr>
          <p:nvPr/>
        </p:nvPicPr>
        <p:blipFill>
          <a:blip r:embed="rId2"/>
          <a:srcRect/>
          <a:stretch>
            <a:fillRect/>
          </a:stretch>
        </p:blipFill>
        <p:spPr bwMode="auto">
          <a:xfrm>
            <a:off x="3810000" y="838200"/>
            <a:ext cx="5181600" cy="3463925"/>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304800" y="4302125"/>
            <a:ext cx="8572500" cy="2403475"/>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He became so weak that he could not even move his hands.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12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heckerboard(across)">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64063" y="30163"/>
            <a:ext cx="4525962" cy="4648200"/>
          </a:xfrm>
        </p:spPr>
        <p:txBody>
          <a:bodyPr rtlCol="0">
            <a:noAutofit/>
          </a:bodyPr>
          <a:lstStyle/>
          <a:p>
            <a:pPr fontAlgn="auto">
              <a:spcBef>
                <a:spcPct val="20000"/>
              </a:spcBef>
              <a:spcAft>
                <a:spcPts val="0"/>
              </a:spcAft>
              <a:buFont typeface="Arial" pitchFamily="34" charset="0"/>
              <a:buChar char="»"/>
              <a:defRPr/>
            </a:pPr>
            <a:r>
              <a:rPr lang="en-US" sz="3600" dirty="0">
                <a:effectLst>
                  <a:outerShdw blurRad="38100" dist="38100" dir="2700000" algn="tl">
                    <a:srgbClr val="000000">
                      <a:alpha val="43137"/>
                    </a:srgbClr>
                  </a:outerShdw>
                </a:effectLst>
                <a:latin typeface="Century Gothic" pitchFamily="34" charset="0"/>
              </a:rPr>
              <a:t>The sons of </a:t>
            </a:r>
            <a:r>
              <a:rPr lang="en-US" sz="3600" dirty="0" err="1">
                <a:effectLst>
                  <a:outerShdw blurRad="38100" dist="38100" dir="2700000" algn="tl">
                    <a:srgbClr val="000000">
                      <a:alpha val="43137"/>
                    </a:srgbClr>
                  </a:outerShdw>
                </a:effectLst>
                <a:latin typeface="Century Gothic" pitchFamily="34" charset="0"/>
              </a:rPr>
              <a:t>Mosiah</a:t>
            </a:r>
            <a:r>
              <a:rPr lang="en-US" sz="3600" dirty="0">
                <a:effectLst>
                  <a:outerShdw blurRad="38100" dist="38100" dir="2700000" algn="tl">
                    <a:srgbClr val="000000">
                      <a:alpha val="43137"/>
                    </a:srgbClr>
                  </a:outerShdw>
                </a:effectLst>
                <a:latin typeface="Century Gothic" pitchFamily="34" charset="0"/>
              </a:rPr>
              <a:t> carried Alma the Younger to his father and told him all that had happened to them. </a:t>
            </a:r>
          </a:p>
        </p:txBody>
      </p:sp>
      <p:pic>
        <p:nvPicPr>
          <p:cNvPr id="12290" name="Picture 2"/>
          <p:cNvPicPr>
            <a:picLocks noChangeAspect="1" noChangeArrowheads="1"/>
          </p:cNvPicPr>
          <p:nvPr/>
        </p:nvPicPr>
        <p:blipFill>
          <a:blip r:embed="rId2"/>
          <a:srcRect/>
          <a:stretch>
            <a:fillRect/>
          </a:stretch>
        </p:blipFill>
        <p:spPr bwMode="auto">
          <a:xfrm>
            <a:off x="327025" y="228600"/>
            <a:ext cx="4237038" cy="28321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srcRect l="11938" r="24785"/>
          <a:stretch/>
        </p:blipFill>
        <p:spPr bwMode="auto">
          <a:xfrm>
            <a:off x="327025" y="3200400"/>
            <a:ext cx="3330575" cy="35052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3657600" y="4419600"/>
            <a:ext cx="5292725" cy="2209800"/>
          </a:xfrm>
          <a:prstGeom prst="rect">
            <a:avLst/>
          </a:prstGeom>
        </p:spPr>
        <p:txBody>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3600" dirty="0">
                <a:solidFill>
                  <a:schemeClr val="tx1"/>
                </a:solidFill>
              </a:rPr>
              <a:t>Alma was happy. He knew that God had answered his prayers.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500"/>
                            </p:stCondLst>
                            <p:childTnLst>
                              <p:par>
                                <p:cTn id="14" presetID="2" presetClass="entr" presetSubtype="4" fill="hold" grpId="0" nodeType="afterEffect">
                                  <p:stCondLst>
                                    <p:cond delay="100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advAuto="0"/>
      <p:bldP spid="5" grpId="0" build="p" autoUpdateAnimBg="0" advAuto="100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srcRect/>
          <a:stretch>
            <a:fillRect/>
          </a:stretch>
        </p:blipFill>
        <p:spPr bwMode="auto">
          <a:xfrm>
            <a:off x="1695450" y="2895600"/>
            <a:ext cx="5753100" cy="3830638"/>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4294967295"/>
          </p:nvPr>
        </p:nvSpPr>
        <p:spPr>
          <a:xfrm>
            <a:off x="304800" y="152400"/>
            <a:ext cx="8686800" cy="28956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Alma called many people together to see what the Lord had done for his son and for the sons of </a:t>
            </a:r>
            <a:r>
              <a:rPr lang="en-US" sz="4000" dirty="0" err="1">
                <a:effectLst>
                  <a:outerShdw blurRad="38100" dist="38100" dir="2700000" algn="tl">
                    <a:srgbClr val="000000">
                      <a:alpha val="43137"/>
                    </a:srgbClr>
                  </a:outerShdw>
                </a:effectLst>
                <a:latin typeface="Century Gothic" pitchFamily="34" charset="0"/>
              </a:rPr>
              <a:t>Mosiah</a:t>
            </a:r>
            <a:r>
              <a:rPr lang="en-US" sz="4000" dirty="0">
                <a:effectLst>
                  <a:outerShdw blurRad="38100" dist="38100" dir="2700000" algn="tl">
                    <a:srgbClr val="000000">
                      <a:alpha val="43137"/>
                    </a:srgbClr>
                  </a:outerShdw>
                </a:effectLst>
                <a:latin typeface="Century Gothic"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4038600"/>
            <a:ext cx="8686800" cy="26670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Alma, along with other Church leaders, fasted and prayed and asked God to help Alma the Younger become strong again. </a:t>
            </a:r>
          </a:p>
        </p:txBody>
      </p:sp>
      <p:pic>
        <p:nvPicPr>
          <p:cNvPr id="14338" name="Picture 2"/>
          <p:cNvPicPr>
            <a:picLocks noChangeAspect="1" noChangeArrowheads="1"/>
          </p:cNvPicPr>
          <p:nvPr/>
        </p:nvPicPr>
        <p:blipFill>
          <a:blip r:embed="rId2"/>
          <a:srcRect/>
          <a:stretch>
            <a:fillRect/>
          </a:stretch>
        </p:blipFill>
        <p:spPr bwMode="auto">
          <a:xfrm>
            <a:off x="1524000" y="76200"/>
            <a:ext cx="5967413" cy="3971925"/>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right)">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52400"/>
            <a:ext cx="4089400" cy="3657600"/>
          </a:xfrm>
        </p:spPr>
        <p:txBody>
          <a:bodyPr rtlCol="0">
            <a:noAutofit/>
          </a:bodyPr>
          <a:lstStyle/>
          <a:p>
            <a:pPr fontAlgn="auto">
              <a:spcBef>
                <a:spcPct val="20000"/>
              </a:spcBef>
              <a:spcAft>
                <a:spcPts val="0"/>
              </a:spcAft>
              <a:buFont typeface="Arial" pitchFamily="34" charset="0"/>
              <a:buChar char="»"/>
              <a:defRPr/>
            </a:pPr>
            <a:r>
              <a:rPr lang="en-US" sz="3800" dirty="0">
                <a:effectLst>
                  <a:outerShdw blurRad="38100" dist="38100" dir="2700000" algn="tl">
                    <a:srgbClr val="000000">
                      <a:alpha val="43137"/>
                    </a:srgbClr>
                  </a:outerShdw>
                </a:effectLst>
                <a:latin typeface="Century Gothic" pitchFamily="34" charset="0"/>
              </a:rPr>
              <a:t>After two days and nights, Alma the Younger was able to speak and move.</a:t>
            </a:r>
          </a:p>
        </p:txBody>
      </p:sp>
      <p:pic>
        <p:nvPicPr>
          <p:cNvPr id="15362" name="Picture 2"/>
          <p:cNvPicPr>
            <a:picLocks noChangeAspect="1" noChangeArrowheads="1"/>
          </p:cNvPicPr>
          <p:nvPr/>
        </p:nvPicPr>
        <p:blipFill>
          <a:blip r:embed="rId2"/>
          <a:srcRect/>
          <a:stretch>
            <a:fillRect/>
          </a:stretch>
        </p:blipFill>
        <p:spPr bwMode="auto">
          <a:xfrm>
            <a:off x="4394200" y="196850"/>
            <a:ext cx="4598988" cy="30734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srcRect/>
          <a:stretch>
            <a:fillRect/>
          </a:stretch>
        </p:blipFill>
        <p:spPr bwMode="auto">
          <a:xfrm>
            <a:off x="381000" y="3733800"/>
            <a:ext cx="4421188" cy="2943225"/>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4802188" y="3303588"/>
            <a:ext cx="4265612" cy="3554412"/>
          </a:xfrm>
          <a:prstGeom prst="rect">
            <a:avLst/>
          </a:prstGeom>
        </p:spPr>
        <p:txBody>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3800" dirty="0">
                <a:solidFill>
                  <a:schemeClr val="tx1"/>
                </a:solidFill>
              </a:rPr>
              <a:t>He told the people he had repented of his sins and God had forgiven him.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363"/>
                                        </p:tgtEl>
                                        <p:attrNameLst>
                                          <p:attrName>style.visibility</p:attrName>
                                        </p:attrNameLst>
                                      </p:cBhvr>
                                      <p:to>
                                        <p:strVal val="visible"/>
                                      </p:to>
                                    </p:set>
                                  </p:childTnLst>
                                </p:cTn>
                              </p:par>
                            </p:childTnLst>
                          </p:cTn>
                        </p:par>
                        <p:par>
                          <p:cTn id="11" fill="hold" nodeType="afterGroup">
                            <p:stCondLst>
                              <p:cond delay="500"/>
                            </p:stCondLst>
                            <p:childTnLst>
                              <p:par>
                                <p:cTn id="12" presetID="14" presetClass="entr" presetSubtype="10" fill="hold" grpId="0" nodeType="afterEffect">
                                  <p:stCondLst>
                                    <p:cond delay="100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52400" y="2362200"/>
            <a:ext cx="3481388" cy="44196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He also told of the great pain he had suffered because of his sins. </a:t>
            </a:r>
          </a:p>
        </p:txBody>
      </p:sp>
      <p:pic>
        <p:nvPicPr>
          <p:cNvPr id="16386" name="Picture 2"/>
          <p:cNvPicPr>
            <a:picLocks noChangeAspect="1" noChangeArrowheads="1"/>
          </p:cNvPicPr>
          <p:nvPr/>
        </p:nvPicPr>
        <p:blipFill>
          <a:blip r:embed="rId2"/>
          <a:srcRect/>
          <a:stretch>
            <a:fillRect/>
          </a:stretch>
        </p:blipFill>
        <p:spPr bwMode="auto">
          <a:xfrm>
            <a:off x="3633788" y="2895600"/>
            <a:ext cx="5357812" cy="35814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152400" y="228600"/>
            <a:ext cx="8855075"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He taught that everyone must become righteous in order to enter God’s kingdom.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6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61938" y="400050"/>
            <a:ext cx="8686800" cy="22098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Alma the Younger was happy because he had repented and God had forgiven him. </a:t>
            </a:r>
          </a:p>
        </p:txBody>
      </p:sp>
      <p:pic>
        <p:nvPicPr>
          <p:cNvPr id="17410" name="Picture 2"/>
          <p:cNvPicPr>
            <a:picLocks noChangeAspect="1" noChangeArrowheads="1"/>
          </p:cNvPicPr>
          <p:nvPr/>
        </p:nvPicPr>
        <p:blipFill>
          <a:blip r:embed="rId2"/>
          <a:srcRect/>
          <a:stretch>
            <a:fillRect/>
          </a:stretch>
        </p:blipFill>
        <p:spPr bwMode="auto">
          <a:xfrm>
            <a:off x="315913" y="2609850"/>
            <a:ext cx="5897562" cy="394335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6240463" y="2609850"/>
            <a:ext cx="2751137" cy="3943350"/>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He knew God loved him.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trips(downRight)">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3581400"/>
            <a:ext cx="8610600" cy="3124200"/>
          </a:xfrm>
        </p:spPr>
        <p:txBody>
          <a:bodyPr rtlCol="0">
            <a:no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Alma the Younger and the sons of King </a:t>
            </a:r>
            <a:r>
              <a:rPr lang="en-US" sz="4000" dirty="0" err="1">
                <a:effectLst>
                  <a:outerShdw blurRad="38100" dist="38100" dir="2700000" algn="tl">
                    <a:srgbClr val="000000">
                      <a:alpha val="43137"/>
                    </a:srgbClr>
                  </a:outerShdw>
                </a:effectLst>
                <a:latin typeface="Century Gothic" pitchFamily="34" charset="0"/>
              </a:rPr>
              <a:t>Mosiah</a:t>
            </a:r>
            <a:r>
              <a:rPr lang="en-US" sz="4000" dirty="0">
                <a:effectLst>
                  <a:outerShdw blurRad="38100" dist="38100" dir="2700000" algn="tl">
                    <a:srgbClr val="000000">
                      <a:alpha val="43137"/>
                    </a:srgbClr>
                  </a:outerShdw>
                </a:effectLst>
                <a:latin typeface="Century Gothic" pitchFamily="34" charset="0"/>
              </a:rPr>
              <a:t> began to teach the truth throughout the land, telling everyone what they had seen and heard.</a:t>
            </a:r>
          </a:p>
        </p:txBody>
      </p:sp>
      <p:pic>
        <p:nvPicPr>
          <p:cNvPr id="18434" name="Picture 2"/>
          <p:cNvPicPr>
            <a:picLocks noChangeAspect="1" noChangeArrowheads="1"/>
          </p:cNvPicPr>
          <p:nvPr/>
        </p:nvPicPr>
        <p:blipFill>
          <a:blip r:embed="rId2"/>
          <a:srcRect/>
          <a:stretch>
            <a:fillRect/>
          </a:stretch>
        </p:blipFill>
        <p:spPr bwMode="auto">
          <a:xfrm>
            <a:off x="1905000" y="128588"/>
            <a:ext cx="5184775" cy="3452812"/>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95275" y="457200"/>
            <a:ext cx="3092450" cy="3733800"/>
          </a:xfrm>
        </p:spPr>
        <p:txBody>
          <a:bodyPr rtlCol="0" anchor="ctr">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They tried to undo the wrong they had done. </a:t>
            </a:r>
          </a:p>
        </p:txBody>
      </p:sp>
      <p:pic>
        <p:nvPicPr>
          <p:cNvPr id="19458" name="Picture 2"/>
          <p:cNvPicPr>
            <a:picLocks noChangeAspect="1" noChangeArrowheads="1"/>
          </p:cNvPicPr>
          <p:nvPr/>
        </p:nvPicPr>
        <p:blipFill>
          <a:blip r:embed="rId2"/>
          <a:srcRect/>
          <a:stretch>
            <a:fillRect/>
          </a:stretch>
        </p:blipFill>
        <p:spPr bwMode="auto">
          <a:xfrm>
            <a:off x="3387725" y="457200"/>
            <a:ext cx="5584825" cy="37338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304800" y="4191000"/>
            <a:ext cx="8496300" cy="2330450"/>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They explained the scriptures to the people and taught them about Jesus Christ.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trips(upRight)">
                                      <p:cBhvr>
                                        <p:cTn id="7" dur="5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20675" y="228600"/>
            <a:ext cx="8747125" cy="2438400"/>
          </a:xfrm>
        </p:spPr>
        <p:txBody>
          <a:bodyPr rtlCol="0">
            <a:normAutofit/>
          </a:bodyPr>
          <a:lstStyle/>
          <a:p>
            <a:pPr fontAlgn="auto">
              <a:spcBef>
                <a:spcPct val="20000"/>
              </a:spcBef>
              <a:spcAft>
                <a:spcPts val="0"/>
              </a:spcAft>
              <a:buFont typeface="Arial" pitchFamily="34" charset="0"/>
              <a:buChar char="»"/>
              <a:defRPr/>
            </a:pPr>
            <a:r>
              <a:rPr lang="en-US" sz="4000" dirty="0">
                <a:effectLst>
                  <a:outerShdw blurRad="38100" dist="38100" dir="2700000" algn="tl">
                    <a:srgbClr val="000000">
                      <a:alpha val="43137"/>
                    </a:srgbClr>
                  </a:outerShdw>
                </a:effectLst>
                <a:latin typeface="Century Gothic" pitchFamily="34" charset="0"/>
              </a:rPr>
              <a:t>God blessed Alma the Younger and the sons of </a:t>
            </a:r>
            <a:r>
              <a:rPr lang="en-US" sz="4000" dirty="0" err="1">
                <a:effectLst>
                  <a:outerShdw blurRad="38100" dist="38100" dir="2700000" algn="tl">
                    <a:srgbClr val="000000">
                      <a:alpha val="43137"/>
                    </a:srgbClr>
                  </a:outerShdw>
                </a:effectLst>
                <a:latin typeface="Century Gothic" pitchFamily="34" charset="0"/>
              </a:rPr>
              <a:t>Mosiah</a:t>
            </a:r>
            <a:r>
              <a:rPr lang="en-US" sz="4000" dirty="0">
                <a:effectLst>
                  <a:outerShdw blurRad="38100" dist="38100" dir="2700000" algn="tl">
                    <a:srgbClr val="000000">
                      <a:alpha val="43137"/>
                    </a:srgbClr>
                  </a:outerShdw>
                </a:effectLst>
                <a:latin typeface="Century Gothic" pitchFamily="34" charset="0"/>
              </a:rPr>
              <a:t> as they taught the gospel. </a:t>
            </a:r>
          </a:p>
        </p:txBody>
      </p:sp>
      <p:pic>
        <p:nvPicPr>
          <p:cNvPr id="20482" name="Picture 2"/>
          <p:cNvPicPr>
            <a:picLocks noChangeAspect="1" noChangeArrowheads="1"/>
          </p:cNvPicPr>
          <p:nvPr/>
        </p:nvPicPr>
        <p:blipFill>
          <a:blip r:embed="rId2"/>
          <a:srcRect/>
          <a:stretch>
            <a:fillRect/>
          </a:stretch>
        </p:blipFill>
        <p:spPr bwMode="auto">
          <a:xfrm>
            <a:off x="304800" y="2667000"/>
            <a:ext cx="5437188" cy="3619500"/>
          </a:xfrm>
          <a:prstGeom prst="rect">
            <a:avLst/>
          </a:prstGeom>
          <a:noFill/>
          <a:ln>
            <a:noFill/>
          </a:ln>
          <a:effectLst>
            <a:outerShdw blurRad="292100" dist="139700" dir="2700000" algn="ctr" rotWithShape="0">
              <a:schemeClr val="tx1">
                <a:lumMod val="95000"/>
                <a:lumOff val="5000"/>
                <a:alpha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a:xfrm>
            <a:off x="5741988" y="2667000"/>
            <a:ext cx="3249612" cy="3619500"/>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sz="4000" dirty="0">
                <a:solidFill>
                  <a:schemeClr val="tx1"/>
                </a:solidFill>
              </a:rPr>
              <a:t>Many people listened to them and believed.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out)">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bp3.blogger.com/_-B9lUKYD3O8/RwD8cX7U_yI/AAAAAAAAABI/qaW0N9G3eqE/s400/Backpack2c.jpg"/>
          <p:cNvPicPr>
            <a:picLocks noChangeAspect="1" noChangeArrowheads="1"/>
          </p:cNvPicPr>
          <p:nvPr/>
        </p:nvPicPr>
        <p:blipFill>
          <a:blip r:embed="rId2">
            <a:extLst>
              <a:ext uri="{28A0092B-C50C-407E-A947-70E740481C1C}">
                <a14:useLocalDpi xmlns:a14="http://schemas.microsoft.com/office/drawing/2010/main" val="0"/>
              </a:ext>
            </a:extLst>
          </a:blip>
          <a:srcRect t="5110" b="5579"/>
          <a:stretch>
            <a:fillRect/>
          </a:stretch>
        </p:blipFill>
        <p:spPr bwMode="auto">
          <a:xfrm>
            <a:off x="0" y="0"/>
            <a:ext cx="919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04800" y="4038600"/>
            <a:ext cx="5486400" cy="2362200"/>
          </a:xfrm>
          <a:solidFill>
            <a:srgbClr val="FFFFFF">
              <a:alpha val="11000"/>
            </a:srgbClr>
          </a:solidFill>
        </p:spPr>
        <p:txBody>
          <a:bodyPr rtlCol="0">
            <a:normAutofit fontScale="92500" lnSpcReduction="20000"/>
          </a:bodyPr>
          <a:lstStyle/>
          <a:p>
            <a:pPr fontAlgn="auto">
              <a:spcAft>
                <a:spcPts val="0"/>
              </a:spcAft>
              <a:buFont typeface="Arial" pitchFamily="34" charset="0"/>
              <a:buChar char="»"/>
              <a:defRPr/>
            </a:pPr>
            <a:r>
              <a:rPr lang="en-US" dirty="0" smtClean="0"/>
              <a:t>I have a backpack here that I need someone to lift.</a:t>
            </a:r>
          </a:p>
          <a:p>
            <a:pPr fontAlgn="auto">
              <a:spcAft>
                <a:spcPts val="0"/>
              </a:spcAft>
              <a:buFont typeface="Arial" pitchFamily="34" charset="0"/>
              <a:buChar char="»"/>
              <a:defRPr/>
            </a:pPr>
            <a:r>
              <a:rPr lang="en-US" dirty="0" smtClean="0"/>
              <a:t>It’s a little heavy…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800600"/>
            <a:ext cx="8686800" cy="1981200"/>
          </a:xfrm>
        </p:spPr>
        <p:txBody>
          <a:bodyPr rtlCol="0" anchor="ctr">
            <a:noAutofit/>
          </a:bodyPr>
          <a:lstStyle/>
          <a:p>
            <a:pPr fontAlgn="auto">
              <a:spcAft>
                <a:spcPts val="0"/>
              </a:spcAft>
              <a:buFont typeface="Arial" pitchFamily="34" charset="0"/>
              <a:buNone/>
              <a:defRPr/>
            </a:pPr>
            <a:r>
              <a:rPr lang="en-US" sz="3200" dirty="0">
                <a:effectLst>
                  <a:outerShdw blurRad="38100" dist="38100" dir="2700000" algn="tl">
                    <a:srgbClr val="000000">
                      <a:alpha val="43137"/>
                    </a:srgbClr>
                  </a:outerShdw>
                </a:effectLst>
              </a:rPr>
              <a:t>We often call the son Alma the Younger so we don’t confuse him with his father. </a:t>
            </a:r>
            <a:endParaRPr lang="en-US" sz="3200" dirty="0" smtClean="0">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3200" dirty="0" smtClean="0">
                <a:effectLst>
                  <a:outerShdw blurRad="38100" dist="38100" dir="2700000" algn="tl">
                    <a:srgbClr val="000000">
                      <a:alpha val="43137"/>
                    </a:srgbClr>
                  </a:outerShdw>
                </a:effectLst>
              </a:rPr>
              <a:t>This story can be found in </a:t>
            </a:r>
            <a:r>
              <a:rPr lang="en-US" sz="3200" dirty="0" smtClean="0">
                <a:effectLst>
                  <a:outerShdw blurRad="38100" dist="38100" dir="2700000" algn="tl">
                    <a:srgbClr val="000000">
                      <a:alpha val="43137"/>
                    </a:srgbClr>
                  </a:outerShdw>
                </a:effectLst>
                <a:hlinkClick r:id="" action="ppaction://customshow?id=0&amp;return=true"/>
              </a:rPr>
              <a:t>Mosiah 27:8-14</a:t>
            </a:r>
            <a:endParaRPr lang="en-US" sz="3200" dirty="0">
              <a:effectLst>
                <a:outerShdw blurRad="38100" dist="38100" dir="2700000" algn="tl">
                  <a:srgbClr val="000000">
                    <a:alpha val="43137"/>
                  </a:srgbClr>
                </a:outerShdw>
              </a:effectLst>
            </a:endParaRP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269038"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56631" cy="1446550"/>
          </a:xfrm>
          <a:prstGeom prst="rect">
            <a:avLst/>
          </a:prstGeom>
          <a:noFill/>
        </p:spPr>
        <p:txBody>
          <a:bodyPr>
            <a:spAutoFit/>
          </a:bodyPr>
          <a:lstStyle/>
          <a:p>
            <a:pPr algn="ctr" fontAlgn="auto">
              <a:spcBef>
                <a:spcPts val="0"/>
              </a:spcBef>
              <a:spcAft>
                <a:spcPts val="0"/>
              </a:spcAft>
              <a:defRPr/>
            </a:pPr>
            <a:r>
              <a:rPr lang="en-US"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Discussion Time</a:t>
            </a:r>
          </a:p>
        </p:txBody>
      </p:sp>
      <p:pic>
        <p:nvPicPr>
          <p:cNvPr id="4" name="Picture 2" descr="http://www.lds.org/bc/content/shared/content/images/gospel-library/magazine/ensignlp.nfo:o:17a1.jpg"/>
          <p:cNvPicPr>
            <a:picLocks noChangeAspect="1" noChangeArrowheads="1"/>
          </p:cNvPicPr>
          <p:nvPr/>
        </p:nvPicPr>
        <p:blipFill rotWithShape="1">
          <a:blip r:embed="rId2"/>
          <a:srcRect t="1806"/>
          <a:stretch/>
        </p:blipFill>
        <p:spPr bwMode="auto">
          <a:xfrm>
            <a:off x="457200" y="2209800"/>
            <a:ext cx="8169275" cy="393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438400"/>
            <a:ext cx="8686800" cy="4343400"/>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How did Heavenly Father answer the prayer of Alma the Younger’s father? </a:t>
            </a:r>
            <a:endParaRPr lang="en-US" sz="3200" dirty="0" smtClean="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438400"/>
            <a:ext cx="8686800" cy="4343400"/>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How did Heavenly Father answer the prayer of Alma the Younger’s father? </a:t>
            </a:r>
            <a:endParaRPr lang="en-US" sz="3200" dirty="0" smtClean="0">
              <a:effectLst>
                <a:outerShdw blurRad="38100" dist="38100" dir="2700000" algn="tl">
                  <a:srgbClr val="000000">
                    <a:alpha val="43137"/>
                  </a:srgbClr>
                </a:outerShdw>
              </a:effectLst>
            </a:endParaRPr>
          </a:p>
          <a:p>
            <a:pPr marL="973836" lvl="4"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He </a:t>
            </a:r>
            <a:r>
              <a:rPr lang="en-US" sz="3200" b="1" dirty="0">
                <a:solidFill>
                  <a:srgbClr val="FFC000"/>
                </a:solidFill>
                <a:effectLst>
                  <a:outerShdw blurRad="38100" dist="38100" dir="2700000" algn="tl">
                    <a:srgbClr val="000000">
                      <a:alpha val="43137"/>
                    </a:srgbClr>
                  </a:outerShdw>
                </a:effectLst>
              </a:rPr>
              <a:t>sent an angel to tell Alma and his friends to repent</a:t>
            </a:r>
            <a:r>
              <a:rPr lang="en-US" sz="3200" b="1" dirty="0" smtClean="0">
                <a:solidFill>
                  <a:srgbClr val="FFC000"/>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477000"/>
          </a:xfrm>
        </p:spPr>
        <p:txBody>
          <a:bodyPr rtlCol="0">
            <a:noAutofit/>
          </a:bodyPr>
          <a:lstStyle/>
          <a:p>
            <a:pPr fontAlgn="auto">
              <a:spcAft>
                <a:spcPts val="0"/>
              </a:spcAft>
              <a:buFont typeface="Arial" pitchFamily="34" charset="0"/>
              <a:buNone/>
              <a:defRPr/>
            </a:pPr>
            <a:r>
              <a:rPr lang="en-US" sz="3200" dirty="0">
                <a:effectLst>
                  <a:outerShdw blurRad="38100" dist="38100" dir="2700000" algn="tl">
                    <a:srgbClr val="000000">
                      <a:alpha val="43137"/>
                    </a:srgbClr>
                  </a:outerShdw>
                </a:effectLst>
              </a:rPr>
              <a:t>Does anyone know what happened after that? </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477000"/>
          </a:xfrm>
        </p:spPr>
        <p:txBody>
          <a:bodyPr rtlCol="0">
            <a:noAutofit/>
          </a:bodyPr>
          <a:lstStyle/>
          <a:p>
            <a:pPr fontAlgn="auto">
              <a:spcAft>
                <a:spcPts val="0"/>
              </a:spcAft>
              <a:buFont typeface="Arial" pitchFamily="34" charset="0"/>
              <a:buNone/>
              <a:defRPr/>
            </a:pPr>
            <a:r>
              <a:rPr lang="en-US" sz="3200" dirty="0">
                <a:effectLst>
                  <a:outerShdw blurRad="38100" dist="38100" dir="2700000" algn="tl">
                    <a:srgbClr val="000000">
                      <a:alpha val="43137"/>
                    </a:srgbClr>
                  </a:outerShdw>
                </a:effectLst>
              </a:rPr>
              <a:t>Does anyone know what happened after that? </a:t>
            </a:r>
            <a:endParaRPr lang="en-US" sz="3200" dirty="0" smtClean="0">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3200" dirty="0" smtClean="0">
                <a:solidFill>
                  <a:srgbClr val="FFC000"/>
                </a:solidFill>
                <a:effectLst>
                  <a:outerShdw blurRad="38100" dist="38100" dir="2700000" algn="tl">
                    <a:srgbClr val="000000">
                      <a:alpha val="43137"/>
                    </a:srgbClr>
                  </a:outerShdw>
                </a:effectLst>
              </a:rPr>
              <a:t>1</a:t>
            </a:r>
            <a:r>
              <a:rPr lang="en-US" sz="3200" dirty="0">
                <a:solidFill>
                  <a:srgbClr val="FFC000"/>
                </a:solidFill>
                <a:effectLst>
                  <a:outerShdw blurRad="38100" dist="38100" dir="2700000" algn="tl">
                    <a:srgbClr val="000000">
                      <a:alpha val="43137"/>
                    </a:srgbClr>
                  </a:outerShdw>
                </a:effectLst>
              </a:rPr>
              <a:t>. Alma and his friends were so afraid when they saw the angel that they fell to the earth.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477000"/>
          </a:xfrm>
        </p:spPr>
        <p:txBody>
          <a:bodyPr rtlCol="0">
            <a:noAutofit/>
          </a:bodyPr>
          <a:lstStyle/>
          <a:p>
            <a:pPr fontAlgn="auto">
              <a:spcAft>
                <a:spcPts val="0"/>
              </a:spcAft>
              <a:buFont typeface="Arial" pitchFamily="34" charset="0"/>
              <a:buNone/>
              <a:defRPr/>
            </a:pPr>
            <a:r>
              <a:rPr lang="en-US" sz="3200" dirty="0">
                <a:effectLst>
                  <a:outerShdw blurRad="38100" dist="38100" dir="2700000" algn="tl">
                    <a:srgbClr val="000000">
                      <a:alpha val="43137"/>
                    </a:srgbClr>
                  </a:outerShdw>
                </a:effectLst>
              </a:rPr>
              <a:t>Does anyone know what happened after that? </a:t>
            </a:r>
            <a:endParaRPr lang="en-US" sz="3200" dirty="0" smtClean="0">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3200" dirty="0" smtClean="0">
                <a:solidFill>
                  <a:srgbClr val="FFC000"/>
                </a:solidFill>
                <a:effectLst>
                  <a:outerShdw blurRad="38100" dist="38100" dir="2700000" algn="tl">
                    <a:srgbClr val="000000">
                      <a:alpha val="43137"/>
                    </a:srgbClr>
                  </a:outerShdw>
                </a:effectLst>
              </a:rPr>
              <a:t>1</a:t>
            </a:r>
            <a:r>
              <a:rPr lang="en-US" sz="3200" dirty="0">
                <a:solidFill>
                  <a:srgbClr val="FFC000"/>
                </a:solidFill>
                <a:effectLst>
                  <a:outerShdw blurRad="38100" dist="38100" dir="2700000" algn="tl">
                    <a:srgbClr val="000000">
                      <a:alpha val="43137"/>
                    </a:srgbClr>
                  </a:outerShdw>
                </a:effectLst>
              </a:rPr>
              <a:t>. Alma and his friends were so afraid when they saw the angel that they fell to the earth.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2. Alma lost his ability to speak or to move.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477000"/>
          </a:xfrm>
        </p:spPr>
        <p:txBody>
          <a:bodyPr rtlCol="0">
            <a:noAutofit/>
          </a:bodyPr>
          <a:lstStyle/>
          <a:p>
            <a:pPr fontAlgn="auto">
              <a:spcAft>
                <a:spcPts val="0"/>
              </a:spcAft>
              <a:buFont typeface="Arial" pitchFamily="34" charset="0"/>
              <a:buNone/>
              <a:defRPr/>
            </a:pPr>
            <a:r>
              <a:rPr lang="en-US" sz="3200" dirty="0">
                <a:effectLst>
                  <a:outerShdw blurRad="38100" dist="38100" dir="2700000" algn="tl">
                    <a:srgbClr val="000000">
                      <a:alpha val="43137"/>
                    </a:srgbClr>
                  </a:outerShdw>
                </a:effectLst>
              </a:rPr>
              <a:t>Does anyone know what happened after that? </a:t>
            </a:r>
            <a:endParaRPr lang="en-US" sz="3200" dirty="0" smtClean="0">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3200" dirty="0" smtClean="0">
                <a:solidFill>
                  <a:srgbClr val="FFC000"/>
                </a:solidFill>
                <a:effectLst>
                  <a:outerShdw blurRad="38100" dist="38100" dir="2700000" algn="tl">
                    <a:srgbClr val="000000">
                      <a:alpha val="43137"/>
                    </a:srgbClr>
                  </a:outerShdw>
                </a:effectLst>
              </a:rPr>
              <a:t>1</a:t>
            </a:r>
            <a:r>
              <a:rPr lang="en-US" sz="3200" dirty="0">
                <a:solidFill>
                  <a:srgbClr val="FFC000"/>
                </a:solidFill>
                <a:effectLst>
                  <a:outerShdw blurRad="38100" dist="38100" dir="2700000" algn="tl">
                    <a:srgbClr val="000000">
                      <a:alpha val="43137"/>
                    </a:srgbClr>
                  </a:outerShdw>
                </a:effectLst>
              </a:rPr>
              <a:t>. Alma and his friends were so afraid when they saw the angel that they fell to the earth.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2. Alma lost his ability to speak or to move.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3. His friends carried him to his father’s house and told his father all that had happened.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477000"/>
          </a:xfrm>
        </p:spPr>
        <p:txBody>
          <a:bodyPr rtlCol="0">
            <a:noAutofit/>
          </a:bodyPr>
          <a:lstStyle/>
          <a:p>
            <a:pPr fontAlgn="auto">
              <a:spcAft>
                <a:spcPts val="0"/>
              </a:spcAft>
              <a:buFont typeface="Arial" pitchFamily="34" charset="0"/>
              <a:buNone/>
              <a:defRPr/>
            </a:pPr>
            <a:r>
              <a:rPr lang="en-US" sz="3200" dirty="0">
                <a:effectLst>
                  <a:outerShdw blurRad="38100" dist="38100" dir="2700000" algn="tl">
                    <a:srgbClr val="000000">
                      <a:alpha val="43137"/>
                    </a:srgbClr>
                  </a:outerShdw>
                </a:effectLst>
              </a:rPr>
              <a:t>Does anyone know what happened after that? </a:t>
            </a:r>
            <a:endParaRPr lang="en-US" sz="3200" dirty="0" smtClean="0">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3200" dirty="0" smtClean="0">
                <a:solidFill>
                  <a:srgbClr val="FFC000"/>
                </a:solidFill>
                <a:effectLst>
                  <a:outerShdw blurRad="38100" dist="38100" dir="2700000" algn="tl">
                    <a:srgbClr val="000000">
                      <a:alpha val="43137"/>
                    </a:srgbClr>
                  </a:outerShdw>
                </a:effectLst>
              </a:rPr>
              <a:t>1</a:t>
            </a:r>
            <a:r>
              <a:rPr lang="en-US" sz="3200" dirty="0">
                <a:solidFill>
                  <a:srgbClr val="FFC000"/>
                </a:solidFill>
                <a:effectLst>
                  <a:outerShdw blurRad="38100" dist="38100" dir="2700000" algn="tl">
                    <a:srgbClr val="000000">
                      <a:alpha val="43137"/>
                    </a:srgbClr>
                  </a:outerShdw>
                </a:effectLst>
              </a:rPr>
              <a:t>. Alma and his friends were so afraid when they saw the angel that they fell to the earth.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2. Alma lost his ability to speak or to move.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3. His friends carried him to his father’s house and told his father all that had happened.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4. For two days Alma’s father and the priests of the Church fasted and prayed that Alma might regain his strength and speak to them.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477000"/>
          </a:xfrm>
        </p:spPr>
        <p:txBody>
          <a:bodyPr rtlCol="0">
            <a:noAutofit/>
          </a:bodyPr>
          <a:lstStyle/>
          <a:p>
            <a:pPr fontAlgn="auto">
              <a:spcAft>
                <a:spcPts val="0"/>
              </a:spcAft>
              <a:buFont typeface="Arial" pitchFamily="34" charset="0"/>
              <a:buNone/>
              <a:defRPr/>
            </a:pPr>
            <a:r>
              <a:rPr lang="en-US" sz="3200" dirty="0">
                <a:effectLst>
                  <a:outerShdw blurRad="38100" dist="38100" dir="2700000" algn="tl">
                    <a:srgbClr val="000000">
                      <a:alpha val="43137"/>
                    </a:srgbClr>
                  </a:outerShdw>
                </a:effectLst>
              </a:rPr>
              <a:t>Does anyone know what happened after that? </a:t>
            </a:r>
            <a:endParaRPr lang="en-US" sz="3200" dirty="0" smtClean="0">
              <a:effectLst>
                <a:outerShdw blurRad="38100" dist="38100" dir="2700000" algn="tl">
                  <a:srgbClr val="000000">
                    <a:alpha val="43137"/>
                  </a:srgbClr>
                </a:outerShdw>
              </a:effectLst>
            </a:endParaRPr>
          </a:p>
          <a:p>
            <a:pPr fontAlgn="auto">
              <a:spcAft>
                <a:spcPts val="0"/>
              </a:spcAft>
              <a:buFont typeface="Arial" pitchFamily="34" charset="0"/>
              <a:buNone/>
              <a:defRPr/>
            </a:pPr>
            <a:r>
              <a:rPr lang="en-US" sz="3200" dirty="0" smtClean="0">
                <a:solidFill>
                  <a:srgbClr val="FFC000"/>
                </a:solidFill>
                <a:effectLst>
                  <a:outerShdw blurRad="38100" dist="38100" dir="2700000" algn="tl">
                    <a:srgbClr val="000000">
                      <a:alpha val="43137"/>
                    </a:srgbClr>
                  </a:outerShdw>
                </a:effectLst>
              </a:rPr>
              <a:t>1</a:t>
            </a:r>
            <a:r>
              <a:rPr lang="en-US" sz="3200" dirty="0">
                <a:solidFill>
                  <a:srgbClr val="FFC000"/>
                </a:solidFill>
                <a:effectLst>
                  <a:outerShdw blurRad="38100" dist="38100" dir="2700000" algn="tl">
                    <a:srgbClr val="000000">
                      <a:alpha val="43137"/>
                    </a:srgbClr>
                  </a:outerShdw>
                </a:effectLst>
              </a:rPr>
              <a:t>. Alma and his friends were so afraid when they saw the angel that they fell to the earth.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2. Alma lost his ability to speak or to move.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3. His friends carried him to his father’s house and told his father all that had happened.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4. For two days Alma’s father and the priests of the Church fasted and prayed that Alma might regain his strength and speak to them. </a:t>
            </a:r>
          </a:p>
          <a:p>
            <a:pPr fontAlgn="auto">
              <a:spcAft>
                <a:spcPts val="0"/>
              </a:spcAft>
              <a:buFont typeface="Arial" pitchFamily="34" charset="0"/>
              <a:buNone/>
              <a:defRPr/>
            </a:pPr>
            <a:r>
              <a:rPr lang="en-US" sz="3200" dirty="0">
                <a:solidFill>
                  <a:srgbClr val="FFC000"/>
                </a:solidFill>
                <a:effectLst>
                  <a:outerShdw blurRad="38100" dist="38100" dir="2700000" algn="tl">
                    <a:srgbClr val="000000">
                      <a:alpha val="43137"/>
                    </a:srgbClr>
                  </a:outerShdw>
                </a:effectLst>
              </a:rPr>
              <a:t>5. Their prayers were answered, and Alma the Younger stood up and said something that made his father very happy and grateful.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bp3.blogger.com/_-B9lUKYD3O8/RwD8cX7U_yI/AAAAAAAAABI/qaW0N9G3eqE/s400/Backpack2c.jpg"/>
          <p:cNvPicPr>
            <a:picLocks noChangeAspect="1" noChangeArrowheads="1"/>
          </p:cNvPicPr>
          <p:nvPr/>
        </p:nvPicPr>
        <p:blipFill>
          <a:blip r:embed="rId2">
            <a:extLst>
              <a:ext uri="{28A0092B-C50C-407E-A947-70E740481C1C}">
                <a14:useLocalDpi xmlns:a14="http://schemas.microsoft.com/office/drawing/2010/main" val="0"/>
              </a:ext>
            </a:extLst>
          </a:blip>
          <a:srcRect t="5110" b="5579"/>
          <a:stretch>
            <a:fillRect/>
          </a:stretch>
        </p:blipFill>
        <p:spPr bwMode="auto">
          <a:xfrm>
            <a:off x="0" y="0"/>
            <a:ext cx="919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114800" y="2362200"/>
            <a:ext cx="4800600" cy="2438400"/>
          </a:xfrm>
          <a:solidFill>
            <a:srgbClr val="FFFFFF">
              <a:alpha val="59999"/>
            </a:srgbClr>
          </a:solidFill>
        </p:spPr>
        <p:txBody>
          <a:bodyPr/>
          <a:lstStyle/>
          <a:p>
            <a:pPr>
              <a:buFont typeface="Arial" charset="0"/>
              <a:buChar char="»"/>
            </a:pPr>
            <a:r>
              <a:rPr lang="en-US" smtClean="0"/>
              <a:t>Does anyone else want to lift the backpack?</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90800"/>
            <a:ext cx="8686800" cy="4191000"/>
          </a:xfrm>
        </p:spPr>
        <p:txBody>
          <a:bodyPr rtlCol="0">
            <a:noAutofit/>
          </a:bodyPr>
          <a:lstStyle/>
          <a:p>
            <a:pPr marL="457200" indent="-457200" fontAlgn="auto">
              <a:spcAft>
                <a:spcPts val="0"/>
              </a:spcAft>
              <a:buFont typeface="Arial" pitchFamily="34" charset="0"/>
              <a:buChar char="•"/>
              <a:defRPr/>
            </a:pPr>
            <a:r>
              <a:rPr lang="en-US" sz="3200" dirty="0"/>
              <a:t>What did Alma say he had done? </a:t>
            </a:r>
            <a:r>
              <a:rPr lang="en-US" sz="3200" dirty="0" smtClean="0"/>
              <a:t> (</a:t>
            </a:r>
            <a:r>
              <a:rPr lang="en-US" sz="3200" dirty="0" smtClean="0">
                <a:hlinkClick r:id="" action="ppaction://customshow?id=1&amp;return=true"/>
              </a:rPr>
              <a:t>Mosiah 27:24</a:t>
            </a:r>
            <a:r>
              <a:rPr lang="en-US" sz="3200" dirty="0" smtClean="0"/>
              <a:t>)</a:t>
            </a:r>
            <a:endParaRPr lang="en-US" sz="3200" b="0" dirty="0" smtClean="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90800"/>
            <a:ext cx="8686800" cy="4191000"/>
          </a:xfrm>
        </p:spPr>
        <p:txBody>
          <a:bodyPr rtlCol="0">
            <a:noAutofit/>
          </a:bodyPr>
          <a:lstStyle/>
          <a:p>
            <a:pPr marL="457200" indent="-457200" fontAlgn="auto">
              <a:spcAft>
                <a:spcPts val="0"/>
              </a:spcAft>
              <a:buFont typeface="Arial" pitchFamily="34" charset="0"/>
              <a:buChar char="•"/>
              <a:defRPr/>
            </a:pPr>
            <a:r>
              <a:rPr lang="en-US" sz="3200" dirty="0"/>
              <a:t>What did Alma say he had done? </a:t>
            </a:r>
            <a:r>
              <a:rPr lang="en-US" sz="3200" dirty="0" smtClean="0"/>
              <a:t> (</a:t>
            </a:r>
            <a:r>
              <a:rPr lang="en-US" sz="3200" dirty="0" smtClean="0">
                <a:hlinkClick r:id="" action="ppaction://customshow?id=1&amp;return=true"/>
              </a:rPr>
              <a:t>Mosiah 27:24</a:t>
            </a:r>
            <a:r>
              <a:rPr lang="en-US" sz="3200" dirty="0" smtClean="0"/>
              <a:t>)</a:t>
            </a:r>
          </a:p>
          <a:p>
            <a:pPr marL="973836" lvl="4" indent="-457200" fontAlgn="auto">
              <a:spcAft>
                <a:spcPts val="0"/>
              </a:spcAft>
              <a:buFont typeface="Arial" pitchFamily="34" charset="0"/>
              <a:buChar char="•"/>
              <a:defRPr/>
            </a:pPr>
            <a:r>
              <a:rPr lang="en-US" sz="3200" dirty="0">
                <a:solidFill>
                  <a:srgbClr val="FFC000"/>
                </a:solidFill>
              </a:rPr>
              <a:t>“For, said he, I have repented of my sins.” </a:t>
            </a:r>
            <a:endParaRPr lang="en-US" sz="3200" dirty="0" smtClean="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400" y="152400"/>
            <a:ext cx="5334000" cy="6629400"/>
          </a:xfrm>
        </p:spPr>
        <p:txBody>
          <a:bodyPr anchor="ctr"/>
          <a:lstStyle/>
          <a:p>
            <a:pPr marL="457200" indent="-457200">
              <a:buFont typeface="Arial" charset="0"/>
              <a:buChar char="•"/>
            </a:pPr>
            <a:r>
              <a:rPr lang="en-US" sz="3200" smtClean="0"/>
              <a:t>Let’s discuss how we know that Alma the Younger really repented. </a:t>
            </a:r>
          </a:p>
          <a:p>
            <a:pPr marL="457200" indent="-457200">
              <a:buFont typeface="Arial" charset="0"/>
              <a:buChar char="•"/>
            </a:pPr>
            <a:endParaRPr lang="en-US" sz="3200" smtClean="0"/>
          </a:p>
          <a:p>
            <a:pPr marL="457200" indent="-457200">
              <a:buFont typeface="Arial" charset="0"/>
              <a:buChar char="•"/>
            </a:pPr>
            <a:r>
              <a:rPr lang="en-US" sz="3200" smtClean="0"/>
              <a:t>Here are the steps to repentance.</a:t>
            </a:r>
          </a:p>
        </p:txBody>
      </p:sp>
      <p:sp>
        <p:nvSpPr>
          <p:cNvPr id="3" name="Oval 2"/>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4" name="Oval 3"/>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5" name="Oval 4"/>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6" name="Oval 5"/>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7" name="Oval 6"/>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1" presetClass="entr" presetSubtype="0" fill="hold" grpId="0" nodeType="withEffect">
                                  <p:stCondLst>
                                    <p:cond delay="100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250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300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P spid="3" grpId="0" animBg="1"/>
      <p:bldP spid="4" grpId="0" animBg="1"/>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413125" y="2590800"/>
            <a:ext cx="5654675" cy="4114800"/>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Did Alma the Younger feel sorry for what he had done? </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413125" y="2590800"/>
            <a:ext cx="5654675" cy="4114800"/>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Did Alma the Younger feel sorry for what he had done? </a:t>
            </a:r>
            <a:endParaRPr lang="en-US" sz="3200" dirty="0" smtClean="0">
              <a:effectLst>
                <a:outerShdw blurRad="38100" dist="38100" dir="2700000" algn="tl">
                  <a:srgbClr val="000000">
                    <a:alpha val="43137"/>
                  </a:srgbClr>
                </a:outerShdw>
              </a:effectLst>
            </a:endParaRPr>
          </a:p>
          <a:p>
            <a:pPr marL="973836" lvl="4"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Yes</a:t>
            </a:r>
            <a:endParaRPr lang="en-US" sz="32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413125" y="2117725"/>
            <a:ext cx="5654675" cy="4587875"/>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Whom did Alma the Younger need to ask to forgive him</a:t>
            </a:r>
            <a:r>
              <a:rPr lang="en-US" sz="3200" dirty="0" smtClean="0">
                <a:effectLst>
                  <a:outerShdw blurRad="38100" dist="38100" dir="2700000" algn="tl">
                    <a:srgbClr val="000000">
                      <a:alpha val="43137"/>
                    </a:srgbClr>
                  </a:outerShdw>
                </a:effectLst>
              </a:rPr>
              <a:t>?</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413125" y="2117725"/>
            <a:ext cx="5654675" cy="4587875"/>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Whom did Alma the Younger need to ask to forgive him</a:t>
            </a:r>
            <a:r>
              <a:rPr lang="en-US" sz="3200" dirty="0" smtClean="0">
                <a:effectLst>
                  <a:outerShdw blurRad="38100" dist="38100" dir="2700000" algn="tl">
                    <a:srgbClr val="000000">
                      <a:alpha val="43137"/>
                    </a:srgbClr>
                  </a:outerShdw>
                </a:effectLst>
              </a:rPr>
              <a:t>?</a:t>
            </a:r>
          </a:p>
          <a:p>
            <a:pPr marL="973836" lvl="4"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Heavenly </a:t>
            </a:r>
            <a:r>
              <a:rPr lang="en-US" sz="3200" b="1" dirty="0">
                <a:solidFill>
                  <a:srgbClr val="FFC000"/>
                </a:solidFill>
                <a:effectLst>
                  <a:outerShdw blurRad="38100" dist="38100" dir="2700000" algn="tl">
                    <a:srgbClr val="000000">
                      <a:alpha val="43137"/>
                    </a:srgbClr>
                  </a:outerShdw>
                </a:effectLst>
              </a:rPr>
              <a:t>Father; his father, Alma; and the Church</a:t>
            </a:r>
            <a:r>
              <a:rPr lang="en-US" sz="3200" b="1" dirty="0" smtClean="0">
                <a:solidFill>
                  <a:srgbClr val="FFC000"/>
                </a:solidFill>
                <a:effectLst>
                  <a:outerShdw blurRad="38100" dist="38100" dir="2700000" algn="tl">
                    <a:srgbClr val="000000">
                      <a:alpha val="43137"/>
                    </a:srgbClr>
                  </a:outerShdw>
                </a:effectLst>
              </a:rPr>
              <a:t>.</a:t>
            </a:r>
            <a:endParaRPr lang="en-US" sz="32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77831" name="Content Placeholder 1"/>
          <p:cNvSpPr>
            <a:spLocks noGrp="1"/>
          </p:cNvSpPr>
          <p:nvPr>
            <p:ph idx="1"/>
          </p:nvPr>
        </p:nvSpPr>
        <p:spPr>
          <a:xfrm>
            <a:off x="3413125" y="228600"/>
            <a:ext cx="5654675" cy="6477000"/>
          </a:xfrm>
        </p:spPr>
        <p:txBody>
          <a:bodyPr anchor="ctr"/>
          <a:lstStyle/>
          <a:p>
            <a:pPr marL="457200" indent="-457200">
              <a:buFont typeface="Arial" charset="0"/>
              <a:buChar char="•"/>
            </a:pPr>
            <a:r>
              <a:rPr lang="en-US" sz="3200" smtClean="0"/>
              <a:t>To right the wrong, Alma went from city to city telling everyone about the true Church.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78855" name="Content Placeholder 1"/>
          <p:cNvSpPr>
            <a:spLocks noGrp="1"/>
          </p:cNvSpPr>
          <p:nvPr>
            <p:ph idx="1"/>
          </p:nvPr>
        </p:nvSpPr>
        <p:spPr>
          <a:xfrm>
            <a:off x="3413125" y="228600"/>
            <a:ext cx="5654675" cy="6477000"/>
          </a:xfrm>
        </p:spPr>
        <p:txBody>
          <a:bodyPr anchor="ctr"/>
          <a:lstStyle/>
          <a:p>
            <a:pPr marL="457200" indent="-457200">
              <a:buFont typeface="Arial" charset="0"/>
              <a:buChar char="•"/>
            </a:pPr>
            <a:r>
              <a:rPr lang="en-US" sz="3200" smtClean="0"/>
              <a:t>He became a missionary.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413125" y="2117725"/>
            <a:ext cx="5654675" cy="4587875"/>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Do you think that Alma truly repented? </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p3.blogger.com/_-B9lUKYD3O8/RwD8cX7U_yI/AAAAAAAAABI/qaW0N9G3eqE/s400/Backpack2c.jp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5110" b="5578"/>
          <a:stretch/>
        </p:blipFill>
        <p:spPr bwMode="auto">
          <a:xfrm>
            <a:off x="943069" y="0"/>
            <a:ext cx="8249971" cy="685801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035050"/>
            <a:ext cx="6705600" cy="2362200"/>
          </a:xfrm>
          <a:solidFill>
            <a:srgbClr val="FFFFFF">
              <a:alpha val="59999"/>
            </a:srgbClr>
          </a:solidFill>
        </p:spPr>
        <p:txBody>
          <a:bodyPr/>
          <a:lstStyle/>
          <a:p>
            <a:pPr>
              <a:buFont typeface="Arial" charset="0"/>
              <a:buChar char="»"/>
            </a:pPr>
            <a:r>
              <a:rPr lang="en-US" smtClean="0"/>
              <a:t>Let’s take each object out, one at a time, to see what is inside. </a:t>
            </a:r>
          </a:p>
        </p:txBody>
      </p:sp>
      <p:sp>
        <p:nvSpPr>
          <p:cNvPr id="4" name="Content Placeholder 1"/>
          <p:cNvSpPr txBox="1">
            <a:spLocks/>
          </p:cNvSpPr>
          <p:nvPr/>
        </p:nvSpPr>
        <p:spPr>
          <a:xfrm>
            <a:off x="3352800" y="4419600"/>
            <a:ext cx="5105400" cy="1600200"/>
          </a:xfrm>
          <a:prstGeom prst="rect">
            <a:avLst/>
          </a:prstGeom>
          <a:solidFill>
            <a:srgbClr val="FFFFFF">
              <a:alpha val="60000"/>
            </a:srgbClr>
          </a:solidFill>
        </p:spPr>
        <p:txBody>
          <a:bodyPr>
            <a:normAutofit/>
          </a:bodyPr>
          <a:lstStyle>
            <a:lvl1pPr marL="342900" indent="-342900" algn="l" defTabSz="914400" rtl="0" eaLnBrk="1" latinLnBrk="0" hangingPunct="1">
              <a:spcBef>
                <a:spcPct val="20000"/>
              </a:spcBef>
              <a:buFont typeface="Arial" pitchFamily="34" charset="0"/>
              <a:buChar char="»"/>
              <a:defRPr sz="4400" b="1" kern="1200">
                <a:solidFill>
                  <a:schemeClr val="tx2"/>
                </a:solidFill>
                <a:effectLst>
                  <a:outerShdw blurRad="38100" dist="38100" dir="2700000" algn="tl">
                    <a:srgbClr val="000000">
                      <a:alpha val="43137"/>
                    </a:srgbClr>
                  </a:outerShdw>
                </a:effectLst>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1143000" indent="-228600" algn="l" defTabSz="914400" rtl="0" eaLnBrk="1" latinLnBrk="0" hangingPunct="1">
              <a:spcBef>
                <a:spcPct val="20000"/>
              </a:spcBef>
              <a:buFont typeface="Calibri"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44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fontAlgn="auto">
              <a:spcAft>
                <a:spcPts val="0"/>
              </a:spcAft>
              <a:defRPr/>
            </a:pPr>
            <a:r>
              <a:rPr lang="en-US" dirty="0" smtClean="0"/>
              <a:t>Each of these represents a sin.</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413125" y="2117725"/>
            <a:ext cx="5654675" cy="4587875"/>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Do you think that Alma truly repented? </a:t>
            </a:r>
            <a:endParaRPr lang="en-US" sz="3200" dirty="0" smtClean="0">
              <a:effectLst>
                <a:outerShdw blurRad="38100" dist="38100" dir="2700000" algn="tl">
                  <a:srgbClr val="000000">
                    <a:alpha val="43137"/>
                  </a:srgbClr>
                </a:outerShdw>
              </a:effectLst>
            </a:endParaRPr>
          </a:p>
          <a:p>
            <a:pPr marL="973836" lvl="4"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Alma’s </a:t>
            </a:r>
            <a:r>
              <a:rPr lang="en-US" sz="3200" b="1" dirty="0">
                <a:solidFill>
                  <a:srgbClr val="FFC000"/>
                </a:solidFill>
                <a:effectLst>
                  <a:outerShdw blurRad="38100" dist="38100" dir="2700000" algn="tl">
                    <a:srgbClr val="000000">
                      <a:alpha val="43137"/>
                    </a:srgbClr>
                  </a:outerShdw>
                </a:effectLst>
              </a:rPr>
              <a:t>life </a:t>
            </a:r>
            <a:r>
              <a:rPr lang="en-US" sz="3200" b="1" dirty="0" smtClean="0">
                <a:solidFill>
                  <a:srgbClr val="FFC000"/>
                </a:solidFill>
                <a:effectLst>
                  <a:outerShdw blurRad="38100" dist="38100" dir="2700000" algn="tl">
                    <a:srgbClr val="000000">
                      <a:alpha val="43137"/>
                    </a:srgbClr>
                  </a:outerShdw>
                </a:effectLst>
              </a:rPr>
              <a:t>completely changed </a:t>
            </a:r>
            <a:r>
              <a:rPr lang="en-US" sz="3200" b="1" dirty="0">
                <a:solidFill>
                  <a:srgbClr val="FFC000"/>
                </a:solidFill>
                <a:effectLst>
                  <a:outerShdw blurRad="38100" dist="38100" dir="2700000" algn="tl">
                    <a:srgbClr val="000000">
                      <a:alpha val="43137"/>
                    </a:srgbClr>
                  </a:outerShdw>
                </a:effectLst>
              </a:rPr>
              <a:t>after he repented</a:t>
            </a:r>
            <a:r>
              <a:rPr lang="en-US" sz="3200" b="1" dirty="0" smtClean="0">
                <a:solidFill>
                  <a:srgbClr val="FFC000"/>
                </a:solidFill>
                <a:effectLst>
                  <a:outerShdw blurRad="38100" dist="38100" dir="2700000" algn="tl">
                    <a:srgbClr val="000000">
                      <a:alpha val="43137"/>
                    </a:srgbClr>
                  </a:outerShdw>
                </a:effectLst>
              </a:rPr>
              <a:t>.</a:t>
            </a:r>
            <a:endParaRPr lang="en-US" sz="32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413125" y="1752600"/>
            <a:ext cx="5654675" cy="4953000"/>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Why was Alma able to be forgiven when he repented? </a:t>
            </a:r>
            <a:endParaRPr lang="en-US" sz="32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4800" y="1524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Feel Sorry</a:t>
            </a:r>
          </a:p>
        </p:txBody>
      </p:sp>
      <p:sp>
        <p:nvSpPr>
          <p:cNvPr id="8" name="Oval 7"/>
          <p:cNvSpPr/>
          <p:nvPr/>
        </p:nvSpPr>
        <p:spPr>
          <a:xfrm>
            <a:off x="304800" y="152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Repentance</a:t>
            </a:r>
          </a:p>
        </p:txBody>
      </p:sp>
      <p:sp>
        <p:nvSpPr>
          <p:cNvPr id="9" name="Oval 8"/>
          <p:cNvSpPr/>
          <p:nvPr/>
        </p:nvSpPr>
        <p:spPr>
          <a:xfrm>
            <a:off x="304800" y="28194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Ask Forgiveness</a:t>
            </a:r>
          </a:p>
        </p:txBody>
      </p:sp>
      <p:sp>
        <p:nvSpPr>
          <p:cNvPr id="10" name="Oval 9"/>
          <p:cNvSpPr/>
          <p:nvPr/>
        </p:nvSpPr>
        <p:spPr>
          <a:xfrm>
            <a:off x="304800" y="4191000"/>
            <a:ext cx="3108325" cy="1189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Right the Wrong</a:t>
            </a:r>
          </a:p>
        </p:txBody>
      </p:sp>
      <p:sp>
        <p:nvSpPr>
          <p:cNvPr id="11" name="Oval 10"/>
          <p:cNvSpPr/>
          <p:nvPr/>
        </p:nvSpPr>
        <p:spPr>
          <a:xfrm>
            <a:off x="304800" y="5516563"/>
            <a:ext cx="3108325" cy="1189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Don’t repeat the wrong</a:t>
            </a:r>
          </a:p>
        </p:txBody>
      </p:sp>
      <p:sp>
        <p:nvSpPr>
          <p:cNvPr id="12" name="Content Placeholder 1"/>
          <p:cNvSpPr>
            <a:spLocks noGrp="1"/>
          </p:cNvSpPr>
          <p:nvPr>
            <p:ph idx="1"/>
          </p:nvPr>
        </p:nvSpPr>
        <p:spPr>
          <a:xfrm>
            <a:off x="3413125" y="1752600"/>
            <a:ext cx="5654675" cy="4953000"/>
          </a:xfrm>
        </p:spPr>
        <p:txBody>
          <a:bodyPr rtlCol="0">
            <a:noAutofit/>
          </a:bodyPr>
          <a:lstStyle/>
          <a:p>
            <a:pPr marL="457200" indent="-457200" fontAlgn="auto">
              <a:spcAft>
                <a:spcPts val="0"/>
              </a:spcAft>
              <a:buFont typeface="Arial" pitchFamily="34" charset="0"/>
              <a:buChar char="•"/>
              <a:defRPr/>
            </a:pPr>
            <a:r>
              <a:rPr lang="en-US" sz="3200" dirty="0">
                <a:effectLst>
                  <a:outerShdw blurRad="38100" dist="38100" dir="2700000" algn="tl">
                    <a:srgbClr val="000000">
                      <a:alpha val="43137"/>
                    </a:srgbClr>
                  </a:outerShdw>
                </a:effectLst>
              </a:rPr>
              <a:t>Why was Alma able to be forgiven when he repented? </a:t>
            </a:r>
            <a:endParaRPr lang="en-US" sz="3200" dirty="0" smtClean="0">
              <a:effectLst>
                <a:outerShdw blurRad="38100" dist="38100" dir="2700000" algn="tl">
                  <a:srgbClr val="000000">
                    <a:alpha val="43137"/>
                  </a:srgbClr>
                </a:outerShdw>
              </a:effectLst>
            </a:endParaRPr>
          </a:p>
          <a:p>
            <a:pPr marL="973836" lvl="4" indent="-457200" fontAlgn="auto">
              <a:spcAft>
                <a:spcPts val="0"/>
              </a:spcAft>
              <a:buFont typeface="Arial" pitchFamily="34" charset="0"/>
              <a:buChar char="•"/>
              <a:defRPr/>
            </a:pPr>
            <a:r>
              <a:rPr lang="en-US" sz="3200" b="1" dirty="0" smtClean="0">
                <a:solidFill>
                  <a:srgbClr val="FFC000"/>
                </a:solidFill>
                <a:effectLst>
                  <a:outerShdw blurRad="38100" dist="38100" dir="2700000" algn="tl">
                    <a:srgbClr val="000000">
                      <a:alpha val="43137"/>
                    </a:srgbClr>
                  </a:outerShdw>
                </a:effectLst>
              </a:rPr>
              <a:t>Because </a:t>
            </a:r>
            <a:r>
              <a:rPr lang="en-US" sz="3200" b="1" dirty="0">
                <a:solidFill>
                  <a:srgbClr val="FFC000"/>
                </a:solidFill>
                <a:effectLst>
                  <a:outerShdw blurRad="38100" dist="38100" dir="2700000" algn="tl">
                    <a:srgbClr val="000000">
                      <a:alpha val="43137"/>
                    </a:srgbClr>
                  </a:outerShdw>
                </a:effectLst>
              </a:rPr>
              <a:t>of the atonement of Jesus Christ, who would later suffer for Alma the Younger’s sins</a:t>
            </a:r>
            <a:r>
              <a:rPr lang="en-US" sz="3200" b="1" dirty="0" smtClean="0">
                <a:solidFill>
                  <a:srgbClr val="FFC000"/>
                </a:solidFill>
                <a:effectLst>
                  <a:outerShdw blurRad="38100" dist="38100" dir="2700000" algn="tl">
                    <a:srgbClr val="000000">
                      <a:alpha val="43137"/>
                    </a:srgbClr>
                  </a:outerShdw>
                </a:effectLst>
              </a:rPr>
              <a:t>.</a:t>
            </a:r>
            <a:endParaRPr lang="en-US" sz="32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629400"/>
          </a:xfrm>
        </p:spPr>
        <p:txBody>
          <a:bodyPr anchor="ctr"/>
          <a:lstStyle/>
          <a:p>
            <a:pPr marL="457200" indent="-457200">
              <a:buFont typeface="Arial" charset="0"/>
              <a:buChar char="•"/>
            </a:pPr>
            <a:r>
              <a:rPr lang="en-US" sz="3200" smtClean="0"/>
              <a:t>Because of Jesus Christ’s love and atonement, people can repent when they do something wrong, and Heavenly Father and Jesus will forgive them. </a:t>
            </a:r>
          </a:p>
          <a:p>
            <a:pPr marL="457200" indent="-457200">
              <a:buFont typeface="Arial" charset="0"/>
              <a:buChar char="•"/>
            </a:pPr>
            <a:r>
              <a:rPr lang="en-US" sz="3200" smtClean="0"/>
              <a:t>It is much better not to do wrongthings so we do not need to repent. </a:t>
            </a:r>
          </a:p>
          <a:p>
            <a:pPr marL="457200" indent="-457200">
              <a:buFont typeface="Arial" charset="0"/>
              <a:buChar char="•"/>
            </a:pPr>
            <a:r>
              <a:rPr lang="en-US" sz="3200" smtClean="0"/>
              <a:t>But when we do sin, we can repent and become clean and pure. </a:t>
            </a:r>
          </a:p>
          <a:p>
            <a:pPr marL="457200" indent="-457200">
              <a:buFont typeface="Arial" charset="0"/>
              <a:buChar char="•"/>
            </a:pPr>
            <a:r>
              <a:rPr lang="en-US" sz="3200" smtClean="0"/>
              <a:t>Jesus promises us that he will not even remember the wrong things we do if we truly repent (see </a:t>
            </a:r>
            <a:r>
              <a:rPr lang="en-US" sz="3200" smtClean="0">
                <a:hlinkClick r:id="" action="ppaction://customshow?id=2&amp;return=true"/>
              </a:rPr>
              <a:t>D&amp;C </a:t>
            </a:r>
            <a:r>
              <a:rPr lang="en-US" sz="3200" smtClean="0">
                <a:hlinkClick r:id="rId2"/>
              </a:rPr>
              <a:t>58:42</a:t>
            </a:r>
            <a:r>
              <a:rPr lang="en-US" sz="32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638800"/>
          </a:xfrm>
        </p:spPr>
        <p:txBody>
          <a:bodyPr rtlCol="0" anchor="ctr">
            <a:noAutofit/>
          </a:bodyPr>
          <a:lstStyle/>
          <a:p>
            <a:pPr marL="274320" indent="-274320" fontAlgn="auto">
              <a:spcAft>
                <a:spcPts val="0"/>
              </a:spcAft>
              <a:buFont typeface="Arial" pitchFamily="34" charset="0"/>
              <a:buNone/>
              <a:defRPr/>
            </a:pPr>
            <a:r>
              <a:rPr lang="en-US" sz="3200" dirty="0" smtClean="0">
                <a:effectLst>
                  <a:outerShdw blurRad="38100" dist="38100" dir="2700000" algn="tl">
                    <a:srgbClr val="000000">
                      <a:alpha val="43137"/>
                    </a:srgbClr>
                  </a:outerShdw>
                </a:effectLst>
              </a:rPr>
              <a:t>I want to bear </a:t>
            </a:r>
            <a:r>
              <a:rPr lang="en-US" sz="3200" dirty="0">
                <a:effectLst>
                  <a:outerShdw blurRad="38100" dist="38100" dir="2700000" algn="tl">
                    <a:srgbClr val="000000">
                      <a:alpha val="43137"/>
                    </a:srgbClr>
                  </a:outerShdw>
                </a:effectLst>
              </a:rPr>
              <a:t>your testimony about the atonement of Jesus Christ and the importance of repentance. </a:t>
            </a:r>
            <a:endParaRPr lang="en-US" sz="3200" dirty="0" smtClean="0">
              <a:effectLst>
                <a:outerShdw blurRad="38100" dist="38100" dir="2700000" algn="tl">
                  <a:srgbClr val="000000">
                    <a:alpha val="43137"/>
                  </a:srgbClr>
                </a:outerShdw>
              </a:effectLst>
            </a:endParaRPr>
          </a:p>
          <a:p>
            <a:pPr marL="274320" indent="-274320" fontAlgn="auto">
              <a:spcAft>
                <a:spcPts val="0"/>
              </a:spcAft>
              <a:buFont typeface="Arial" pitchFamily="34" charset="0"/>
              <a:buNone/>
              <a:defRPr/>
            </a:pPr>
            <a:endParaRPr lang="en-US" sz="3200" dirty="0" smtClean="0">
              <a:effectLst>
                <a:outerShdw blurRad="38100" dist="38100" dir="2700000" algn="tl">
                  <a:srgbClr val="000000">
                    <a:alpha val="43137"/>
                  </a:srgbClr>
                </a:outerShdw>
              </a:effectLst>
            </a:endParaRPr>
          </a:p>
          <a:p>
            <a:pPr marL="274320" indent="-274320" fontAlgn="auto">
              <a:spcAft>
                <a:spcPts val="0"/>
              </a:spcAft>
              <a:buFont typeface="Arial" pitchFamily="34" charset="0"/>
              <a:buNone/>
              <a:defRPr/>
            </a:pPr>
            <a:r>
              <a:rPr lang="en-US" sz="3200" dirty="0" smtClean="0">
                <a:effectLst>
                  <a:outerShdw blurRad="38100" dist="38100" dir="2700000" algn="tl">
                    <a:srgbClr val="000000">
                      <a:alpha val="43137"/>
                    </a:srgbClr>
                  </a:outerShdw>
                </a:effectLst>
              </a:rPr>
              <a:t>I testify to you that thru Christ’s atonement, we will all be able to live again in the presence of our heavenly father.</a:t>
            </a:r>
            <a:endParaRPr lang="en-US" sz="3200"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pPr algn="ctr" fontAlgn="auto">
              <a:spcAft>
                <a:spcPts val="0"/>
              </a:spcAft>
              <a:defRPr/>
            </a:pPr>
            <a:r>
              <a:rPr lang="en-US" sz="4000" b="1" dirty="0" smtClean="0">
                <a:effectLst>
                  <a:outerShdw blurRad="38100" dist="38100" dir="2700000" algn="tl">
                    <a:srgbClr val="000000">
                      <a:alpha val="43137"/>
                    </a:srgbClr>
                  </a:outerShdw>
                </a:effectLst>
              </a:rPr>
              <a:t>TESTIMONY</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5380038"/>
            <a:ext cx="7408862" cy="944562"/>
          </a:xfrm>
        </p:spPr>
        <p:txBody>
          <a:bodyPr rtlCol="0" anchor="ctr">
            <a:normAutofit/>
          </a:bodyPr>
          <a:lstStyle/>
          <a:p>
            <a:pPr marL="0" indent="0" algn="ctr" fontAlgn="auto">
              <a:spcBef>
                <a:spcPct val="0"/>
              </a:spcBef>
              <a:spcAft>
                <a:spcPts val="0"/>
              </a:spcAft>
              <a:buFont typeface="Arial" pitchFamily="34" charset="0"/>
              <a:buNone/>
              <a:defRPr/>
            </a:pPr>
            <a:r>
              <a:rPr lang="en-US" sz="4000" cap="all" dirty="0">
                <a:effectLst>
                  <a:outerShdw blurRad="38100" dist="38100" dir="2700000" algn="tl">
                    <a:srgbClr val="000000">
                      <a:alpha val="43137"/>
                    </a:srgbClr>
                  </a:outerShdw>
                </a:effectLst>
                <a:latin typeface="+mj-lt"/>
                <a:ea typeface="+mj-ea"/>
                <a:cs typeface="+mj-cs"/>
              </a:rPr>
              <a:t>(ENTER NAME HERE)</a:t>
            </a:r>
          </a:p>
        </p:txBody>
      </p:sp>
      <p:sp>
        <p:nvSpPr>
          <p:cNvPr id="3" name="Title 2"/>
          <p:cNvSpPr>
            <a:spLocks noGrp="1"/>
          </p:cNvSpPr>
          <p:nvPr>
            <p:ph type="title"/>
          </p:nvPr>
        </p:nvSpPr>
        <p:spPr>
          <a:xfrm>
            <a:off x="822325" y="365125"/>
            <a:ext cx="7521575" cy="1235075"/>
          </a:xfrm>
        </p:spPr>
        <p:txBody>
          <a:bodyPr/>
          <a:lstStyle/>
          <a:p>
            <a:pPr algn="ctr" fontAlgn="auto">
              <a:spcAft>
                <a:spcPts val="0"/>
              </a:spcAft>
              <a:defRPr/>
            </a:pPr>
            <a:r>
              <a:rPr lang="en-US" sz="4000" b="1" dirty="0" smtClean="0">
                <a:effectLst>
                  <a:outerShdw blurRad="38100" dist="38100" dir="2700000" algn="tl">
                    <a:srgbClr val="000000">
                      <a:alpha val="43137"/>
                    </a:srgbClr>
                  </a:outerShdw>
                </a:effectLst>
              </a:rPr>
              <a:t>OUR CLOSING PRAYER WILL BE GIVEN BY</a:t>
            </a:r>
            <a:endParaRPr lang="en-US" sz="4000" b="1" dirty="0">
              <a:effectLst>
                <a:outerShdw blurRad="38100" dist="38100" dir="2700000" algn="tl">
                  <a:srgbClr val="000000">
                    <a:alpha val="43137"/>
                  </a:srgbClr>
                </a:outerShdw>
              </a:effectLst>
            </a:endParaRPr>
          </a:p>
        </p:txBody>
      </p:sp>
      <p:pic>
        <p:nvPicPr>
          <p:cNvPr id="86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97000"/>
            <a:ext cx="4043363"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514600"/>
            <a:ext cx="8229600" cy="1600200"/>
          </a:xfrm>
        </p:spPr>
        <p:txBody>
          <a:bodyPr/>
          <a:lstStyle/>
          <a:p>
            <a:pPr algn="ctr" fontAlgn="auto">
              <a:spcAft>
                <a:spcPts val="0"/>
              </a:spcAft>
              <a:defRPr/>
            </a:pPr>
            <a:r>
              <a:rPr lang="en-US" sz="12600" b="1" i="1" dirty="0" smtClean="0">
                <a:solidFill>
                  <a:srgbClr val="00B0F0"/>
                </a:solidFill>
                <a:effectLst>
                  <a:outerShdw blurRad="38100" dist="38100" dir="2700000" algn="tl">
                    <a:srgbClr val="000000"/>
                  </a:outerShdw>
                </a:effectLst>
              </a:rPr>
              <a:t>THE END</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idx="4294967295"/>
          </p:nvPr>
        </p:nvSpPr>
        <p:spPr>
          <a:xfrm>
            <a:off x="304800" y="350838"/>
            <a:ext cx="8534400" cy="6126162"/>
          </a:xfrm>
        </p:spPr>
        <p:txBody>
          <a:bodyPr>
            <a:normAutofit fontScale="90000"/>
          </a:bodyPr>
          <a:lstStyle/>
          <a:p>
            <a:pPr fontAlgn="auto">
              <a:spcAft>
                <a:spcPts val="0"/>
              </a:spcAft>
              <a:defRPr/>
            </a:pPr>
            <a:r>
              <a:rPr lang="en-US" sz="2400" dirty="0" smtClean="0">
                <a:solidFill>
                  <a:srgbClr val="00B0F0"/>
                </a:solidFill>
                <a:effectLst>
                  <a:outerShdw blurRad="38100" dist="38100" dir="2700000" algn="tl">
                    <a:srgbClr val="000000"/>
                  </a:outerShdw>
                </a:effectLst>
                <a:cs typeface="Tunga" pitchFamily="2"/>
              </a:rPr>
              <a:t>Images and clipart are from lds.org, Microsoft office, and other websites indicating the images were in the public domain or permitted for church and home use.</a:t>
            </a:r>
            <a:br>
              <a:rPr lang="en-US" sz="2400" dirty="0" smtClean="0">
                <a:solidFill>
                  <a:srgbClr val="00B0F0"/>
                </a:solidFill>
                <a:effectLst>
                  <a:outerShdw blurRad="38100" dist="38100" dir="2700000" algn="tl">
                    <a:srgbClr val="000000"/>
                  </a:outerShdw>
                </a:effectLst>
                <a:cs typeface="Tunga" pitchFamily="2"/>
              </a:rPr>
            </a:br>
            <a:r>
              <a:rPr lang="en-US" sz="2400" dirty="0" smtClean="0">
                <a:solidFill>
                  <a:srgbClr val="00B0F0"/>
                </a:solidFill>
                <a:effectLst>
                  <a:outerShdw blurRad="38100" dist="38100" dir="2700000" algn="tl">
                    <a:srgbClr val="000000"/>
                  </a:outerShdw>
                </a:effectLst>
                <a:cs typeface="Tunga" pitchFamily="2"/>
              </a:rPr>
              <a:t/>
            </a:r>
            <a:br>
              <a:rPr lang="en-US" sz="2400" dirty="0" smtClean="0">
                <a:solidFill>
                  <a:srgbClr val="00B0F0"/>
                </a:solidFill>
                <a:effectLst>
                  <a:outerShdw blurRad="38100" dist="38100" dir="2700000" algn="tl">
                    <a:srgbClr val="000000"/>
                  </a:outerShdw>
                </a:effectLst>
                <a:cs typeface="Tunga" pitchFamily="2"/>
              </a:rPr>
            </a:br>
            <a:r>
              <a:rPr lang="en-US" sz="2400" dirty="0" smtClean="0">
                <a:solidFill>
                  <a:srgbClr val="00B0F0"/>
                </a:solidFill>
                <a:effectLst>
                  <a:outerShdw blurRad="38100" dist="38100" dir="2700000" algn="tl">
                    <a:srgbClr val="000000"/>
                  </a:outerShdw>
                </a:effectLst>
                <a:cs typeface="Tunga" pitchFamily="2"/>
              </a:rPr>
              <a:t>The Lesson and Scripture story are from lds.org. some Additional material came from Primary 4 – Lesson 14 by Erica </a:t>
            </a:r>
            <a:r>
              <a:rPr lang="en-US" sz="2400" dirty="0" err="1" smtClean="0">
                <a:solidFill>
                  <a:srgbClr val="00B0F0"/>
                </a:solidFill>
                <a:effectLst>
                  <a:outerShdw blurRad="38100" dist="38100" dir="2700000" algn="tl">
                    <a:srgbClr val="000000"/>
                  </a:outerShdw>
                </a:effectLst>
                <a:cs typeface="Tunga" pitchFamily="2"/>
              </a:rPr>
              <a:t>Covalt</a:t>
            </a:r>
            <a:r>
              <a:rPr lang="en-US" sz="2400" dirty="0" smtClean="0">
                <a:solidFill>
                  <a:srgbClr val="00B0F0"/>
                </a:solidFill>
                <a:effectLst>
                  <a:outerShdw blurRad="38100" dist="38100" dir="2700000" algn="tl">
                    <a:srgbClr val="000000"/>
                  </a:outerShdw>
                </a:effectLst>
                <a:cs typeface="Tunga" pitchFamily="2"/>
              </a:rPr>
              <a:t/>
            </a:r>
            <a:br>
              <a:rPr lang="en-US" sz="2400" dirty="0" smtClean="0">
                <a:solidFill>
                  <a:srgbClr val="00B0F0"/>
                </a:solidFill>
                <a:effectLst>
                  <a:outerShdw blurRad="38100" dist="38100" dir="2700000" algn="tl">
                    <a:srgbClr val="000000"/>
                  </a:outerShdw>
                </a:effectLst>
                <a:cs typeface="Tunga" pitchFamily="2"/>
              </a:rPr>
            </a:br>
            <a:r>
              <a:rPr lang="en-US" sz="2400" dirty="0" smtClean="0">
                <a:solidFill>
                  <a:srgbClr val="00B0F0"/>
                </a:solidFill>
                <a:effectLst>
                  <a:outerShdw blurRad="38100" dist="38100" dir="2700000" algn="tl">
                    <a:srgbClr val="000000"/>
                  </a:outerShdw>
                </a:effectLst>
                <a:cs typeface="Tunga" pitchFamily="2"/>
              </a:rPr>
              <a:t/>
            </a:r>
            <a:br>
              <a:rPr lang="en-US" sz="2400" dirty="0" smtClean="0">
                <a:solidFill>
                  <a:srgbClr val="00B0F0"/>
                </a:solidFill>
                <a:effectLst>
                  <a:outerShdw blurRad="38100" dist="38100" dir="2700000" algn="tl">
                    <a:srgbClr val="000000"/>
                  </a:outerShdw>
                </a:effectLst>
                <a:cs typeface="Tunga" pitchFamily="2"/>
              </a:rPr>
            </a:br>
            <a:r>
              <a:rPr lang="en-US" sz="2400" dirty="0" smtClean="0">
                <a:solidFill>
                  <a:srgbClr val="00B0F0"/>
                </a:solidFill>
                <a:effectLst>
                  <a:outerShdw blurRad="38100" dist="38100" dir="2700000" algn="tl">
                    <a:srgbClr val="000000"/>
                  </a:outerShdw>
                </a:effectLst>
                <a:cs typeface="Tunga" pitchFamily="2"/>
              </a:rPr>
              <a:t>Please do not use this presentation for commercial use. Feel free to alter the presentation for use in church or home to suit personal preference.</a:t>
            </a:r>
            <a:br>
              <a:rPr lang="en-US" sz="2400" dirty="0" smtClean="0">
                <a:solidFill>
                  <a:srgbClr val="00B0F0"/>
                </a:solidFill>
                <a:effectLst>
                  <a:outerShdw blurRad="38100" dist="38100" dir="2700000" algn="tl">
                    <a:srgbClr val="000000"/>
                  </a:outerShdw>
                </a:effectLst>
                <a:cs typeface="Tunga" pitchFamily="2"/>
              </a:rPr>
            </a:br>
            <a:r>
              <a:rPr lang="en-US" sz="2400" dirty="0" smtClean="0">
                <a:solidFill>
                  <a:srgbClr val="00B0F0"/>
                </a:solidFill>
                <a:effectLst>
                  <a:outerShdw blurRad="38100" dist="38100" dir="2700000" algn="tl">
                    <a:srgbClr val="000000"/>
                  </a:outerShdw>
                </a:effectLst>
                <a:cs typeface="Tunga" pitchFamily="2"/>
              </a:rPr>
              <a:t/>
            </a:r>
            <a:br>
              <a:rPr lang="en-US" sz="2400" dirty="0" smtClean="0">
                <a:solidFill>
                  <a:srgbClr val="00B0F0"/>
                </a:solidFill>
                <a:effectLst>
                  <a:outerShdw blurRad="38100" dist="38100" dir="2700000" algn="tl">
                    <a:srgbClr val="000000"/>
                  </a:outerShdw>
                </a:effectLst>
                <a:cs typeface="Tunga" pitchFamily="2"/>
              </a:rPr>
            </a:br>
            <a:r>
              <a:rPr lang="en-US" sz="2400" dirty="0" smtClean="0">
                <a:solidFill>
                  <a:srgbClr val="00B0F0"/>
                </a:solidFill>
                <a:effectLst>
                  <a:outerShdw blurRad="38100" dist="38100" dir="2700000" algn="tl">
                    <a:srgbClr val="000000"/>
                  </a:outerShdw>
                </a:effectLst>
                <a:cs typeface="Tunga" pitchFamily="2"/>
              </a:rPr>
              <a:t>This presentation is intended to supplement, not replace, the lesson manual and scriptures.</a:t>
            </a:r>
            <a:br>
              <a:rPr lang="en-US" sz="2400" dirty="0" smtClean="0">
                <a:solidFill>
                  <a:srgbClr val="00B0F0"/>
                </a:solidFill>
                <a:effectLst>
                  <a:outerShdw blurRad="38100" dist="38100" dir="2700000" algn="tl">
                    <a:srgbClr val="000000"/>
                  </a:outerShdw>
                </a:effectLst>
                <a:cs typeface="Tunga" pitchFamily="2"/>
              </a:rPr>
            </a:br>
            <a:r>
              <a:rPr lang="en-US" sz="2400" dirty="0" smtClean="0">
                <a:solidFill>
                  <a:srgbClr val="00B0F0"/>
                </a:solidFill>
                <a:effectLst>
                  <a:outerShdw blurRad="38100" dist="38100" dir="2700000" algn="tl">
                    <a:srgbClr val="000000"/>
                  </a:outerShdw>
                </a:effectLst>
                <a:cs typeface="Tunga" pitchFamily="2"/>
              </a:rPr>
              <a:t/>
            </a:r>
            <a:br>
              <a:rPr lang="en-US" sz="2400" dirty="0" smtClean="0">
                <a:solidFill>
                  <a:srgbClr val="00B0F0"/>
                </a:solidFill>
                <a:effectLst>
                  <a:outerShdw blurRad="38100" dist="38100" dir="2700000" algn="tl">
                    <a:srgbClr val="000000"/>
                  </a:outerShdw>
                </a:effectLst>
                <a:cs typeface="Tunga" pitchFamily="2"/>
              </a:rPr>
            </a:br>
            <a:r>
              <a:rPr lang="en-US" sz="2400" dirty="0" smtClean="0">
                <a:solidFill>
                  <a:srgbClr val="00B0F0"/>
                </a:solidFill>
                <a:effectLst>
                  <a:outerShdw blurRad="38100" dist="38100" dir="2700000" algn="tl">
                    <a:srgbClr val="000000"/>
                  </a:outerShdw>
                </a:effectLst>
                <a:cs typeface="Tunga" pitchFamily="2"/>
              </a:rPr>
              <a:t>Teachers should refer to the manual, scriptures and other resources when preparing and conducting the lesson.</a:t>
            </a:r>
          </a:p>
        </p:txBody>
      </p:sp>
    </p:spTree>
  </p:cSld>
  <p:clrMapOvr>
    <a:masterClrMapping/>
  </p:clrMapOvr>
  <p:transition spd="slow">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Mosiah 27:8–14:</a:t>
            </a:r>
          </a:p>
        </p:txBody>
      </p:sp>
      <p:sp>
        <p:nvSpPr>
          <p:cNvPr id="3" name="Content Placeholder 2"/>
          <p:cNvSpPr>
            <a:spLocks noGrp="1"/>
          </p:cNvSpPr>
          <p:nvPr>
            <p:ph idx="1"/>
          </p:nvPr>
        </p:nvSpPr>
        <p:spPr>
          <a:xfrm>
            <a:off x="152400" y="990600"/>
            <a:ext cx="8839200" cy="5715000"/>
          </a:xfrm>
        </p:spPr>
        <p:txBody>
          <a:bodyPr rtlCol="0" anchor="ctr">
            <a:normAutofit fontScale="92500" lnSpcReduction="10000"/>
          </a:bodyPr>
          <a:lstStyle/>
          <a:p>
            <a:pPr fontAlgn="auto">
              <a:spcAft>
                <a:spcPts val="0"/>
              </a:spcAft>
              <a:buFont typeface="Arial" pitchFamily="34" charset="0"/>
              <a:buNone/>
              <a:defRPr/>
            </a:pPr>
            <a:r>
              <a:rPr lang="en-US" sz="3200" dirty="0"/>
              <a:t>8 Now the sons of Mosiah were numbered among the </a:t>
            </a:r>
            <a:r>
              <a:rPr lang="en-US" sz="3200" dirty="0" smtClean="0"/>
              <a:t>unbelievers</a:t>
            </a:r>
            <a:r>
              <a:rPr lang="en-US" sz="3200" dirty="0"/>
              <a:t>; and also one of the sons of Alma was numbered among them, he being called Alma, after his father; nevertheless, he became a very wicked and an </a:t>
            </a:r>
            <a:r>
              <a:rPr lang="en-US" sz="3200" dirty="0" smtClean="0"/>
              <a:t>idolatrous </a:t>
            </a:r>
            <a:r>
              <a:rPr lang="en-US" sz="3200" dirty="0"/>
              <a:t>man. And he was a man of many words, and did speak much </a:t>
            </a:r>
            <a:r>
              <a:rPr lang="en-US" sz="3200" dirty="0" smtClean="0"/>
              <a:t>flattery </a:t>
            </a:r>
            <a:r>
              <a:rPr lang="en-US" sz="3200" dirty="0"/>
              <a:t>to the people; therefore he </a:t>
            </a:r>
            <a:r>
              <a:rPr lang="en-US" sz="3200" dirty="0" smtClean="0"/>
              <a:t>led </a:t>
            </a:r>
            <a:r>
              <a:rPr lang="en-US" sz="3200" dirty="0"/>
              <a:t>many of the people to do after the manner of his </a:t>
            </a:r>
            <a:r>
              <a:rPr lang="en-US" sz="3200" dirty="0" smtClean="0"/>
              <a:t>iniquities</a:t>
            </a:r>
            <a:r>
              <a:rPr lang="en-US" sz="3200" dirty="0"/>
              <a:t>.</a:t>
            </a:r>
          </a:p>
          <a:p>
            <a:pPr fontAlgn="auto">
              <a:spcAft>
                <a:spcPts val="0"/>
              </a:spcAft>
              <a:buFont typeface="Arial" pitchFamily="34" charset="0"/>
              <a:buNone/>
              <a:defRPr/>
            </a:pPr>
            <a:r>
              <a:rPr lang="en-US" sz="3200" dirty="0"/>
              <a:t> 9 And he became a great </a:t>
            </a:r>
            <a:r>
              <a:rPr lang="en-US" sz="3200" dirty="0" err="1"/>
              <a:t>hinderment</a:t>
            </a:r>
            <a:r>
              <a:rPr lang="en-US" sz="3200" dirty="0"/>
              <a:t> to the prosperity of the church of God; </a:t>
            </a:r>
            <a:r>
              <a:rPr lang="en-US" sz="3200" dirty="0" smtClean="0"/>
              <a:t>stealing </a:t>
            </a:r>
            <a:r>
              <a:rPr lang="en-US" sz="3200" dirty="0"/>
              <a:t>away the hearts of the people; causing much dissension among the people; giving a chance for the enemy of God to exercise his </a:t>
            </a:r>
            <a:r>
              <a:rPr lang="en-US" sz="3200" dirty="0" smtClean="0"/>
              <a:t>power </a:t>
            </a:r>
            <a:r>
              <a:rPr lang="en-US" sz="3200" dirty="0"/>
              <a:t>over them</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Mosiah 27:8–14:</a:t>
            </a:r>
          </a:p>
        </p:txBody>
      </p:sp>
      <p:sp>
        <p:nvSpPr>
          <p:cNvPr id="3" name="Content Placeholder 2"/>
          <p:cNvSpPr>
            <a:spLocks noGrp="1"/>
          </p:cNvSpPr>
          <p:nvPr>
            <p:ph idx="1"/>
          </p:nvPr>
        </p:nvSpPr>
        <p:spPr>
          <a:xfrm>
            <a:off x="152400" y="1100138"/>
            <a:ext cx="8839200" cy="5605462"/>
          </a:xfrm>
        </p:spPr>
        <p:txBody>
          <a:bodyPr rtlCol="0" anchor="ctr">
            <a:normAutofit fontScale="85000" lnSpcReduction="10000"/>
          </a:bodyPr>
          <a:lstStyle/>
          <a:p>
            <a:pPr fontAlgn="auto">
              <a:spcAft>
                <a:spcPts val="0"/>
              </a:spcAft>
              <a:buFont typeface="Arial" pitchFamily="34" charset="0"/>
              <a:buNone/>
              <a:defRPr/>
            </a:pPr>
            <a:r>
              <a:rPr lang="en-US" sz="3200" dirty="0" smtClean="0"/>
              <a:t> </a:t>
            </a:r>
            <a:r>
              <a:rPr lang="en-US" sz="3800" dirty="0" smtClean="0"/>
              <a:t>10</a:t>
            </a:r>
            <a:r>
              <a:rPr lang="en-US" sz="3800" dirty="0"/>
              <a:t> And now it came to pass that while he was going about to </a:t>
            </a:r>
            <a:r>
              <a:rPr lang="en-US" sz="3800" dirty="0" smtClean="0"/>
              <a:t>destroy </a:t>
            </a:r>
            <a:r>
              <a:rPr lang="en-US" sz="3800" dirty="0"/>
              <a:t>the church of God, for he did go about secretly with the sons of Mosiah seeking to destroy the church, and to lead astray the people of the Lord, contrary to the commandments of God, or even the king—</a:t>
            </a:r>
          </a:p>
          <a:p>
            <a:pPr fontAlgn="auto">
              <a:spcAft>
                <a:spcPts val="0"/>
              </a:spcAft>
              <a:buFont typeface="Arial" pitchFamily="34" charset="0"/>
              <a:buNone/>
              <a:defRPr/>
            </a:pPr>
            <a:r>
              <a:rPr lang="en-US" sz="3800" dirty="0"/>
              <a:t> 11 And as I said unto you, as they were going about </a:t>
            </a:r>
            <a:r>
              <a:rPr lang="en-US" sz="3800" dirty="0" smtClean="0"/>
              <a:t>rebelling </a:t>
            </a:r>
            <a:r>
              <a:rPr lang="en-US" sz="3800" dirty="0"/>
              <a:t>against God, behold, the </a:t>
            </a:r>
            <a:r>
              <a:rPr lang="en-US" sz="3800" dirty="0" smtClean="0"/>
              <a:t>angel </a:t>
            </a:r>
            <a:r>
              <a:rPr lang="en-US" sz="3800" dirty="0"/>
              <a:t>of the Lord </a:t>
            </a:r>
            <a:r>
              <a:rPr lang="en-US" sz="3800" dirty="0" smtClean="0"/>
              <a:t>appeared </a:t>
            </a:r>
            <a:r>
              <a:rPr lang="en-US" sz="3800" dirty="0"/>
              <a:t>unto them; and he descended as it were in a </a:t>
            </a:r>
            <a:r>
              <a:rPr lang="en-US" sz="3800" dirty="0" smtClean="0"/>
              <a:t>cloud</a:t>
            </a:r>
            <a:r>
              <a:rPr lang="en-US" sz="3800" dirty="0"/>
              <a:t>; and he spake as it were with a voice of thunder, which caused the earth to shake upon which they stood</a:t>
            </a:r>
            <a:r>
              <a:rPr lang="en-US" sz="3800" dirty="0" smtClean="0"/>
              <a:t>;</a:t>
            </a:r>
            <a:endParaRPr lang="en-US" sz="3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p3.blogger.com/_-B9lUKYD3O8/RwD8cX7U_yI/AAAAAAAAABI/qaW0N9G3eqE/s400/Backpack2c.jp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5110" b="5578"/>
          <a:stretch/>
        </p:blipFill>
        <p:spPr bwMode="auto">
          <a:xfrm>
            <a:off x="1" y="0"/>
            <a:ext cx="9193040" cy="685801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81200" y="2133600"/>
            <a:ext cx="4648200" cy="4114800"/>
          </a:xfrm>
          <a:solidFill>
            <a:srgbClr val="FFFFFF">
              <a:alpha val="59999"/>
            </a:srgbClr>
          </a:solidFill>
        </p:spPr>
        <p:txBody>
          <a:bodyPr/>
          <a:lstStyle/>
          <a:p>
            <a:pPr>
              <a:buFont typeface="Arial" charset="0"/>
              <a:buChar char="»"/>
            </a:pPr>
            <a:r>
              <a:rPr lang="en-US" smtClean="0"/>
              <a:t>When all the “sins” are removed, the “burden,” or heavy load, becomes light.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Mosiah 27:8–14:</a:t>
            </a:r>
          </a:p>
        </p:txBody>
      </p:sp>
      <p:sp>
        <p:nvSpPr>
          <p:cNvPr id="91139" name="Content Placeholder 2"/>
          <p:cNvSpPr>
            <a:spLocks noGrp="1"/>
          </p:cNvSpPr>
          <p:nvPr>
            <p:ph idx="1"/>
          </p:nvPr>
        </p:nvSpPr>
        <p:spPr>
          <a:xfrm>
            <a:off x="152400" y="1100138"/>
            <a:ext cx="8839200" cy="5605462"/>
          </a:xfrm>
        </p:spPr>
        <p:txBody>
          <a:bodyPr anchor="ctr"/>
          <a:lstStyle/>
          <a:p>
            <a:r>
              <a:rPr lang="en-US" sz="3200" smtClean="0"/>
              <a:t> </a:t>
            </a:r>
          </a:p>
          <a:p>
            <a:r>
              <a:rPr lang="en-US" sz="3200" smtClean="0"/>
              <a:t> 12 And so great was their astonishment, that they fell to the earth, and understood not the words which he spake unto them.</a:t>
            </a:r>
          </a:p>
          <a:p>
            <a:r>
              <a:rPr lang="en-US" sz="3200" smtClean="0"/>
              <a:t>13 Nevertheless he cried again, saying: Alma, arise and stand forth, for why persecutest thou the church of God? For the Lord hath said: This is my church, and I will establish it; and nothing shall overthrow it, save it is the transgression of my people.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Mosiah 27:24</a:t>
            </a:r>
          </a:p>
        </p:txBody>
      </p:sp>
      <p:sp>
        <p:nvSpPr>
          <p:cNvPr id="92163" name="Content Placeholder 2"/>
          <p:cNvSpPr>
            <a:spLocks noGrp="1"/>
          </p:cNvSpPr>
          <p:nvPr>
            <p:ph idx="1"/>
          </p:nvPr>
        </p:nvSpPr>
        <p:spPr>
          <a:xfrm>
            <a:off x="152400" y="1100138"/>
            <a:ext cx="8839200" cy="5605462"/>
          </a:xfrm>
        </p:spPr>
        <p:txBody>
          <a:bodyPr anchor="ctr"/>
          <a:lstStyle/>
          <a:p>
            <a:r>
              <a:rPr lang="en-US" sz="3200" smtClean="0"/>
              <a:t> </a:t>
            </a:r>
          </a:p>
          <a:p>
            <a:r>
              <a:rPr lang="en-US" sz="3200" smtClean="0"/>
              <a:t> 24 For, said he, I have repented of my sins, and have been redeemed of the Lord; behold I am born of the Spirit.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D&amp;C 58:42</a:t>
            </a:r>
          </a:p>
        </p:txBody>
      </p:sp>
      <p:sp>
        <p:nvSpPr>
          <p:cNvPr id="93187" name="Content Placeholder 2"/>
          <p:cNvSpPr>
            <a:spLocks noGrp="1"/>
          </p:cNvSpPr>
          <p:nvPr>
            <p:ph idx="1"/>
          </p:nvPr>
        </p:nvSpPr>
        <p:spPr>
          <a:xfrm>
            <a:off x="152400" y="1100138"/>
            <a:ext cx="8839200" cy="5605462"/>
          </a:xfrm>
        </p:spPr>
        <p:txBody>
          <a:bodyPr anchor="ctr"/>
          <a:lstStyle/>
          <a:p>
            <a:r>
              <a:rPr lang="en-US" sz="3200" smtClean="0"/>
              <a:t> </a:t>
            </a:r>
          </a:p>
          <a:p>
            <a:r>
              <a:rPr lang="en-US" sz="3200" smtClean="0"/>
              <a:t> 42 Behold, he who has repented of his sins, the same is forgiven, and I, the Lord, remember them no more.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p3.blogger.com/_-B9lUKYD3O8/RwD8cX7U_yI/AAAAAAAAABI/qaW0N9G3eqE/s400/Backpack2c.jp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5110" b="5578"/>
          <a:stretch/>
        </p:blipFill>
        <p:spPr bwMode="auto">
          <a:xfrm>
            <a:off x="-76199" y="0"/>
            <a:ext cx="9269240" cy="685801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981200" y="838200"/>
            <a:ext cx="5943600" cy="5410200"/>
          </a:xfrm>
          <a:solidFill>
            <a:srgbClr val="FFFFFF">
              <a:alpha val="0"/>
            </a:srgbClr>
          </a:solidFill>
        </p:spPr>
        <p:txBody>
          <a:bodyPr anchor="ctr"/>
          <a:lstStyle/>
          <a:p>
            <a:pPr>
              <a:buFont typeface="Arial" charset="0"/>
              <a:buChar char="»"/>
            </a:pPr>
            <a:r>
              <a:rPr lang="en-US" smtClean="0"/>
              <a:t>Listen to this story about Josh and the heavy load he made for himself and how he lightened his load.</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765</TotalTime>
  <Words>2211</Words>
  <Application>Microsoft Office PowerPoint</Application>
  <PresentationFormat>On-screen Show (4:3)</PresentationFormat>
  <Paragraphs>278</Paragraphs>
  <Slides>82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82</vt:i4>
      </vt:variant>
      <vt:variant>
        <vt:lpstr>Custom Shows</vt:lpstr>
      </vt:variant>
      <vt:variant>
        <vt:i4>3</vt:i4>
      </vt:variant>
    </vt:vector>
  </HeadingPairs>
  <TitlesOfParts>
    <vt:vector size="93" baseType="lpstr">
      <vt:lpstr>Franklin Gothic Book</vt:lpstr>
      <vt:lpstr>Arial</vt:lpstr>
      <vt:lpstr>Franklin Gothic Medium</vt:lpstr>
      <vt:lpstr>Wingdings</vt:lpstr>
      <vt:lpstr>Calibri</vt:lpstr>
      <vt:lpstr>Tunga</vt:lpstr>
      <vt:lpstr>Century Gothic</vt:lpstr>
      <vt:lpstr>Angles</vt:lpstr>
      <vt:lpstr>Lesson 22: The Atonement of Jesus Christ</vt:lpstr>
      <vt:lpstr>Purpose</vt:lpstr>
      <vt:lpstr>Dare to Do Right</vt:lpstr>
      <vt:lpstr>OUR OPENING PRAYER WILL BE GIVEN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ATONEMENT</vt:lpstr>
      <vt:lpstr>Atonement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TESTIMONY</vt:lpstr>
      <vt:lpstr>OUR CLOSING PRAYER WILL BE GIVEN BY</vt:lpstr>
      <vt:lpstr>THE END</vt:lpstr>
      <vt:lpstr>Images and clipart are from lds.org, Microsoft office, and other websites indicating the images were in the public domain or permitted for church and home use.  The Lesson and Scripture story are from lds.org. some Additional material came from Primary 4 – Lesson 14 by Erica Covalt  Please do not use this presentation for commercial use. Feel free to alter the presentation for use in church or home to suit personal preference.  This presentation is intended to supplement, not replace, the lesson manual and scriptures.  Teachers should refer to the manual, scriptures and other resources when preparing and conducting the lesson.</vt:lpstr>
      <vt:lpstr>Mosiah 27:8–14:</vt:lpstr>
      <vt:lpstr>Mosiah 27:8–14:</vt:lpstr>
      <vt:lpstr>Mosiah 27:8–14:</vt:lpstr>
      <vt:lpstr>Mosiah 27:24</vt:lpstr>
      <vt:lpstr>D&amp;C 58:42</vt:lpstr>
      <vt:lpstr>Mosiah 27 8-14</vt:lpstr>
      <vt:lpstr>Mosiah 27:24</vt:lpstr>
      <vt:lpstr>D&amp;C 58:42</vt:lpstr>
    </vt:vector>
  </TitlesOfParts>
  <Company>abcd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Sr</dc:creator>
  <cp:lastModifiedBy>David Sr</cp:lastModifiedBy>
  <cp:revision>37</cp:revision>
  <dcterms:created xsi:type="dcterms:W3CDTF">2013-05-27T14:10:47Z</dcterms:created>
  <dcterms:modified xsi:type="dcterms:W3CDTF">2013-05-28T03:18:42Z</dcterms:modified>
</cp:coreProperties>
</file>